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66" r:id="rId2"/>
    <p:sldId id="268" r:id="rId3"/>
    <p:sldId id="377" r:id="rId4"/>
    <p:sldId id="319" r:id="rId5"/>
    <p:sldId id="373" r:id="rId6"/>
    <p:sldId id="324" r:id="rId7"/>
    <p:sldId id="320" r:id="rId8"/>
    <p:sldId id="342" r:id="rId9"/>
    <p:sldId id="343" r:id="rId10"/>
    <p:sldId id="344" r:id="rId11"/>
    <p:sldId id="383" r:id="rId12"/>
    <p:sldId id="384" r:id="rId13"/>
    <p:sldId id="349" r:id="rId14"/>
    <p:sldId id="339" r:id="rId15"/>
    <p:sldId id="347" r:id="rId16"/>
    <p:sldId id="354" r:id="rId17"/>
    <p:sldId id="355" r:id="rId18"/>
    <p:sldId id="352" r:id="rId19"/>
    <p:sldId id="378" r:id="rId20"/>
    <p:sldId id="372" r:id="rId21"/>
    <p:sldId id="356" r:id="rId22"/>
    <p:sldId id="379" r:id="rId23"/>
    <p:sldId id="381" r:id="rId24"/>
    <p:sldId id="361" r:id="rId25"/>
    <p:sldId id="359" r:id="rId26"/>
    <p:sldId id="357" r:id="rId27"/>
    <p:sldId id="371" r:id="rId28"/>
    <p:sldId id="382" r:id="rId29"/>
  </p:sldIdLst>
  <p:sldSz cx="9906000" cy="6858000" type="A4"/>
  <p:notesSz cx="6858000" cy="9144000"/>
  <p:embeddedFontLst>
    <p:embeddedFont>
      <p:font typeface="10X10 Bold" panose="020B0600000101010101" charset="-127"/>
      <p:regular r:id="rId31"/>
    </p:embeddedFont>
    <p:embeddedFont>
      <p:font typeface="Cambria Math" panose="02040503050406030204" pitchFamily="18" charset="0"/>
      <p:regular r:id="rId32"/>
    </p:embeddedFont>
    <p:embeddedFont>
      <p:font typeface="나눔스퀘어라운드 ExtraBold" panose="020B0600000101010101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909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818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726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635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545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453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362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270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00" userDrawn="1">
          <p15:clr>
            <a:srgbClr val="A4A3A4"/>
          </p15:clr>
        </p15:guide>
        <p15:guide id="3" pos="3120" userDrawn="1">
          <p15:clr>
            <a:srgbClr val="A4A3A4"/>
          </p15:clr>
        </p15:guide>
        <p15:guide id="4" pos="24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B92E"/>
    <a:srgbClr val="E7D7BE"/>
    <a:srgbClr val="87B7BB"/>
    <a:srgbClr val="447D91"/>
    <a:srgbClr val="D94E39"/>
    <a:srgbClr val="FB716F"/>
    <a:srgbClr val="E8E8E8"/>
    <a:srgbClr val="FF9999"/>
    <a:srgbClr val="00B0F0"/>
    <a:srgbClr val="C2C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1053" autoAdjust="0"/>
  </p:normalViewPr>
  <p:slideViewPr>
    <p:cSldViewPr snapToGrid="0">
      <p:cViewPr varScale="1">
        <p:scale>
          <a:sx n="100" d="100"/>
          <a:sy n="100" d="100"/>
        </p:scale>
        <p:origin x="1884" y="96"/>
      </p:cViewPr>
      <p:guideLst>
        <p:guide orient="horz" pos="2160"/>
        <p:guide pos="3800"/>
        <p:guide pos="3120"/>
        <p:guide pos="24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명호" userId="ad95b425acd8e0a0" providerId="LiveId" clId="{947669FF-7456-4125-BB52-D5738BC555E5}"/>
    <pc:docChg chg="modSld">
      <pc:chgData name="이 명호" userId="ad95b425acd8e0a0" providerId="LiveId" clId="{947669FF-7456-4125-BB52-D5738BC555E5}" dt="2019-02-23T15:52:15.112" v="4" actId="20577"/>
      <pc:docMkLst>
        <pc:docMk/>
      </pc:docMkLst>
      <pc:sldChg chg="modSp modNotesTx">
        <pc:chgData name="이 명호" userId="ad95b425acd8e0a0" providerId="LiveId" clId="{947669FF-7456-4125-BB52-D5738BC555E5}" dt="2019-02-23T15:52:15.112" v="4" actId="20577"/>
        <pc:sldMkLst>
          <pc:docMk/>
          <pc:sldMk cId="3716963522" sldId="368"/>
        </pc:sldMkLst>
        <pc:spChg chg="mod">
          <ac:chgData name="이 명호" userId="ad95b425acd8e0a0" providerId="LiveId" clId="{947669FF-7456-4125-BB52-D5738BC555E5}" dt="2019-02-23T15:52:09.653" v="2" actId="20577"/>
          <ac:spMkLst>
            <pc:docMk/>
            <pc:sldMk cId="3716963522" sldId="368"/>
            <ac:spMk id="5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B79DC-9EEC-4E0E-8800-EB5C0077FE64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47C7E-1472-4BF0-91C5-FA0EC5F31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28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52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76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818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성냥 퀴즈</a:t>
            </a:r>
            <a:endParaRPr lang="en-US" altLang="ko-KR"/>
          </a:p>
          <a:p>
            <a:r>
              <a:rPr lang="ko-KR" altLang="en-US"/>
              <a:t>같은 길이 성냥 </a:t>
            </a:r>
            <a:r>
              <a:rPr lang="en-US" altLang="ko-KR"/>
              <a:t>6</a:t>
            </a:r>
            <a:r>
              <a:rPr lang="ko-KR" altLang="en-US"/>
              <a:t>개로 정삼각형 </a:t>
            </a:r>
            <a:r>
              <a:rPr lang="en-US" altLang="ko-KR"/>
              <a:t>4</a:t>
            </a:r>
            <a:r>
              <a:rPr lang="ko-KR" altLang="en-US"/>
              <a:t>개를 만들수 있을까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782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전결합</a:t>
            </a:r>
            <a:r>
              <a:rPr lang="ko-KR" altLang="en-US" dirty="0"/>
              <a:t> </a:t>
            </a:r>
            <a:r>
              <a:rPr lang="ko-KR" altLang="en-US" dirty="0" err="1"/>
              <a:t>퍼셉트론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76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단순한 퍼셉트론으로는 </a:t>
            </a:r>
            <a:r>
              <a:rPr lang="en-US" altLang="ko-KR"/>
              <a:t>XOR </a:t>
            </a:r>
            <a:r>
              <a:rPr lang="ko-KR" altLang="en-US"/>
              <a:t>게이트의 문제를 해결할 수 없었다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692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NAND</a:t>
            </a:r>
            <a:r>
              <a:rPr lang="ko-KR" altLang="en-US"/>
              <a:t>게이트를 통과시킨 결과값과 </a:t>
            </a:r>
            <a:r>
              <a:rPr lang="en-US" altLang="ko-KR"/>
              <a:t>OR </a:t>
            </a:r>
            <a:r>
              <a:rPr lang="ko-KR" altLang="en-US"/>
              <a:t>게이트를 통과시킨 결과값을 </a:t>
            </a:r>
            <a:endParaRPr lang="en-US" altLang="ko-KR"/>
          </a:p>
          <a:p>
            <a:r>
              <a:rPr lang="ko-KR" altLang="en-US"/>
              <a:t>다시한번 </a:t>
            </a:r>
            <a:r>
              <a:rPr lang="en-US" altLang="ko-KR"/>
              <a:t>AND</a:t>
            </a:r>
            <a:r>
              <a:rPr lang="ko-KR" altLang="en-US"/>
              <a:t>게이트를 통과 시켰더니 </a:t>
            </a:r>
            <a:r>
              <a:rPr lang="en-US" altLang="ko-KR"/>
              <a:t>XOR</a:t>
            </a:r>
            <a:r>
              <a:rPr lang="ko-KR" altLang="en-US"/>
              <a:t>게이트와 똑같은 결과값이 나오는 것을 확인했다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1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76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76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퍼셉트론 하나로 해결되지 않던 문제를 은닉층을 만들어 해결했네요</a:t>
            </a:r>
            <a:r>
              <a:rPr lang="en-US" altLang="ko-KR"/>
              <a:t>!</a:t>
            </a:r>
          </a:p>
          <a:p>
            <a:r>
              <a:rPr lang="ko-KR" altLang="en-US"/>
              <a:t>복잡한 모습이 사람의 신경망을 닮았습니다</a:t>
            </a:r>
            <a:r>
              <a:rPr lang="en-US" altLang="ko-KR"/>
              <a:t>.</a:t>
            </a:r>
          </a:p>
          <a:p>
            <a:r>
              <a:rPr lang="ko-KR" altLang="en-US"/>
              <a:t>그래서 이방법을 인공 신경망이라고 부르기 시작했고</a:t>
            </a:r>
            <a:r>
              <a:rPr lang="en-US" altLang="ko-KR"/>
              <a:t>, </a:t>
            </a:r>
            <a:r>
              <a:rPr lang="ko-KR" altLang="en-US"/>
              <a:t>이를 간단히 신경망이라고 통칭합니다</a:t>
            </a:r>
            <a:r>
              <a:rPr lang="en-US" altLang="ko-KR"/>
              <a:t>.</a:t>
            </a:r>
          </a:p>
          <a:p>
            <a:r>
              <a:rPr lang="ko-KR" altLang="en-US"/>
              <a:t>입력층은 어떤 데이터를 넣어주냐에 따라 결정되고</a:t>
            </a:r>
            <a:endParaRPr lang="en-US" altLang="ko-KR"/>
          </a:p>
          <a:p>
            <a:r>
              <a:rPr lang="ko-KR" altLang="en-US"/>
              <a:t>출력층은 어떤 결과를 보고싶냐에 따라 결정할수 있지만</a:t>
            </a:r>
            <a:endParaRPr lang="en-US" altLang="ko-KR"/>
          </a:p>
          <a:p>
            <a:r>
              <a:rPr lang="ko-KR" altLang="en-US"/>
              <a:t>중간층은 내부에서 어떤 작업을 하는 지 알 수가 없다</a:t>
            </a:r>
            <a:r>
              <a:rPr lang="en-US" altLang="ko-KR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76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76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퍼셉트론 </a:t>
            </a:r>
            <a:r>
              <a:rPr lang="en-US" altLang="ko-KR"/>
              <a:t>-&gt; </a:t>
            </a:r>
            <a:r>
              <a:rPr lang="ko-KR" altLang="en-US"/>
              <a:t>뉴런 </a:t>
            </a:r>
            <a:r>
              <a:rPr lang="en-US" altLang="ko-KR"/>
              <a:t>+ </a:t>
            </a:r>
            <a:r>
              <a:rPr lang="ko-KR" altLang="en-US"/>
              <a:t>활성화 </a:t>
            </a:r>
            <a:r>
              <a:rPr lang="en-US" altLang="ko-KR"/>
              <a:t>/ </a:t>
            </a:r>
            <a:r>
              <a:rPr lang="ko-KR" altLang="en-US"/>
              <a:t>인공신경망을 이루는 기초 개념</a:t>
            </a:r>
            <a:endParaRPr lang="en-US" altLang="ko-KR"/>
          </a:p>
          <a:p>
            <a:r>
              <a:rPr lang="en-US" altLang="ko-KR"/>
              <a:t>1943</a:t>
            </a:r>
            <a:r>
              <a:rPr lang="ko-KR" altLang="en-US"/>
              <a:t>년에 인공신경망 개념이 도입이 되었고 </a:t>
            </a:r>
            <a:r>
              <a:rPr lang="en-US" altLang="ko-KR"/>
              <a:t>1958</a:t>
            </a:r>
            <a:r>
              <a:rPr lang="ko-KR" altLang="en-US"/>
              <a:t>년에 퍼셉트론이라는 개념이 제안되었다</a:t>
            </a:r>
            <a:r>
              <a:rPr lang="en-US" altLang="ko-KR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795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672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다시한번 인간의 신경계로 들어가 봤을대 </a:t>
            </a:r>
            <a:endParaRPr lang="en-US" altLang="ko-KR"/>
          </a:p>
          <a:p>
            <a:r>
              <a:rPr lang="ko-KR" altLang="en-US"/>
              <a:t>역치 </a:t>
            </a:r>
            <a:r>
              <a:rPr lang="en-US" altLang="ko-KR" dirty="0"/>
              <a:t>: </a:t>
            </a:r>
            <a:r>
              <a:rPr lang="ko-KR" altLang="en-US" dirty="0"/>
              <a:t>자극에 대해 어떤 반응을 일으키는데 필요한 최소한의 </a:t>
            </a:r>
            <a:r>
              <a:rPr lang="ko-KR" altLang="en-US"/>
              <a:t>자극의 세기 </a:t>
            </a:r>
            <a:r>
              <a:rPr lang="en-US" altLang="ko-KR"/>
              <a:t>-&gt;</a:t>
            </a:r>
            <a:r>
              <a:rPr lang="ko-KR" altLang="en-US"/>
              <a:t> 기준값으로 생각하면 편하다</a:t>
            </a:r>
            <a:r>
              <a:rPr lang="en-US" altLang="ko-KR"/>
              <a:t>.</a:t>
            </a:r>
          </a:p>
          <a:p>
            <a:r>
              <a:rPr lang="ko-KR" altLang="en-US"/>
              <a:t>역치 예시 </a:t>
            </a:r>
            <a:r>
              <a:rPr lang="en-US" altLang="ko-KR"/>
              <a:t>-&gt; </a:t>
            </a:r>
            <a:r>
              <a:rPr lang="ko-KR" altLang="en-US"/>
              <a:t>깨어있을때와 잠들었을때의 터치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845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계단함수로는 사람의 복잡한 신경계를 모두 표현할 수 없었다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184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시그모이드 함수를 이용해서 </a:t>
            </a:r>
            <a:r>
              <a:rPr lang="en-US" altLang="ko-KR"/>
              <a:t>0</a:t>
            </a:r>
            <a:r>
              <a:rPr lang="ko-KR" altLang="en-US"/>
              <a:t>에서 </a:t>
            </a:r>
            <a:r>
              <a:rPr lang="en-US" altLang="ko-KR"/>
              <a:t>1</a:t>
            </a:r>
            <a:r>
              <a:rPr lang="ko-KR" altLang="en-US"/>
              <a:t>사이의 실수값을 가지고 더 많은 값들을 표현할 수 있었다</a:t>
            </a:r>
            <a:r>
              <a:rPr lang="en-US" altLang="ko-KR"/>
              <a:t>.</a:t>
            </a:r>
          </a:p>
          <a:p>
            <a:r>
              <a:rPr lang="ko-KR" altLang="en-US"/>
              <a:t>확률이라고 생각하면 편하게 이해가 될 것이다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254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76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76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76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7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4"/>
            <a:ext cx="7429500" cy="2387600"/>
          </a:xfrm>
        </p:spPr>
        <p:txBody>
          <a:bodyPr anchor="b"/>
          <a:lstStyle>
            <a:lvl1pPr algn="ctr">
              <a:defRPr sz="6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40"/>
            <a:ext cx="7429500" cy="1655761"/>
          </a:xfrm>
        </p:spPr>
        <p:txBody>
          <a:bodyPr/>
          <a:lstStyle>
            <a:lvl1pPr marL="0" indent="0" algn="ctr">
              <a:buNone/>
              <a:defRPr sz="2500"/>
            </a:lvl1pPr>
            <a:lvl2pPr marL="478909" indent="0" algn="ctr">
              <a:buNone/>
              <a:defRPr sz="2100"/>
            </a:lvl2pPr>
            <a:lvl3pPr marL="957818" indent="0" algn="ctr">
              <a:buNone/>
              <a:defRPr sz="1900"/>
            </a:lvl3pPr>
            <a:lvl4pPr marL="1436726" indent="0" algn="ctr">
              <a:buNone/>
              <a:defRPr sz="1800"/>
            </a:lvl4pPr>
            <a:lvl5pPr marL="1915635" indent="0" algn="ctr">
              <a:buNone/>
              <a:defRPr sz="1800"/>
            </a:lvl5pPr>
            <a:lvl6pPr marL="2394545" indent="0" algn="ctr">
              <a:buNone/>
              <a:defRPr sz="1800"/>
            </a:lvl6pPr>
            <a:lvl7pPr marL="2873453" indent="0" algn="ctr">
              <a:buNone/>
              <a:defRPr sz="1800"/>
            </a:lvl7pPr>
            <a:lvl8pPr marL="3352362" indent="0" algn="ctr">
              <a:buNone/>
              <a:defRPr sz="1800"/>
            </a:lvl8pPr>
            <a:lvl9pPr marL="3831270" indent="0" algn="ctr">
              <a:buNone/>
              <a:defRPr sz="18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2" y="365126"/>
            <a:ext cx="2135981" cy="581183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9" y="365126"/>
            <a:ext cx="6284119" cy="581183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9" y="1709741"/>
            <a:ext cx="8543925" cy="2852737"/>
          </a:xfrm>
        </p:spPr>
        <p:txBody>
          <a:bodyPr anchor="b"/>
          <a:lstStyle>
            <a:lvl1pPr>
              <a:defRPr sz="6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9" y="4589464"/>
            <a:ext cx="8543925" cy="1500187"/>
          </a:xfrm>
        </p:spPr>
        <p:txBody>
          <a:bodyPr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47890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78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4367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19156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3945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28734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35236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383127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4" y="1825625"/>
            <a:ext cx="421005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9" y="1681164"/>
            <a:ext cx="4190702" cy="82391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9" indent="0">
              <a:buNone/>
              <a:defRPr sz="2100" b="1"/>
            </a:lvl2pPr>
            <a:lvl3pPr marL="957818" indent="0">
              <a:buNone/>
              <a:defRPr sz="1900" b="1"/>
            </a:lvl3pPr>
            <a:lvl4pPr marL="1436726" indent="0">
              <a:buNone/>
              <a:defRPr sz="1800" b="1"/>
            </a:lvl4pPr>
            <a:lvl5pPr marL="1915635" indent="0">
              <a:buNone/>
              <a:defRPr sz="1800" b="1"/>
            </a:lvl5pPr>
            <a:lvl6pPr marL="2394545" indent="0">
              <a:buNone/>
              <a:defRPr sz="1800" b="1"/>
            </a:lvl6pPr>
            <a:lvl7pPr marL="2873453" indent="0">
              <a:buNone/>
              <a:defRPr sz="1800" b="1"/>
            </a:lvl7pPr>
            <a:lvl8pPr marL="3352362" indent="0">
              <a:buNone/>
              <a:defRPr sz="1800" b="1"/>
            </a:lvl8pPr>
            <a:lvl9pPr marL="383127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9" y="2505077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4" y="1681164"/>
            <a:ext cx="4211340" cy="82391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9" indent="0">
              <a:buNone/>
              <a:defRPr sz="2100" b="1"/>
            </a:lvl2pPr>
            <a:lvl3pPr marL="957818" indent="0">
              <a:buNone/>
              <a:defRPr sz="1900" b="1"/>
            </a:lvl3pPr>
            <a:lvl4pPr marL="1436726" indent="0">
              <a:buNone/>
              <a:defRPr sz="1800" b="1"/>
            </a:lvl4pPr>
            <a:lvl5pPr marL="1915635" indent="0">
              <a:buNone/>
              <a:defRPr sz="1800" b="1"/>
            </a:lvl5pPr>
            <a:lvl6pPr marL="2394545" indent="0">
              <a:buNone/>
              <a:defRPr sz="1800" b="1"/>
            </a:lvl6pPr>
            <a:lvl7pPr marL="2873453" indent="0">
              <a:buNone/>
              <a:defRPr sz="1800" b="1"/>
            </a:lvl7pPr>
            <a:lvl8pPr marL="3352362" indent="0">
              <a:buNone/>
              <a:defRPr sz="1800" b="1"/>
            </a:lvl8pPr>
            <a:lvl9pPr marL="383127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4" y="2505077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1"/>
            <a:ext cx="3194943" cy="1600200"/>
          </a:xfrm>
        </p:spPr>
        <p:txBody>
          <a:bodyPr anchor="b"/>
          <a:lstStyle>
            <a:lvl1pPr>
              <a:defRPr sz="33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1" y="987428"/>
            <a:ext cx="5014913" cy="4873625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1"/>
            <a:ext cx="3194943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78909" indent="0">
              <a:buNone/>
              <a:defRPr sz="1400"/>
            </a:lvl2pPr>
            <a:lvl3pPr marL="957818" indent="0">
              <a:buNone/>
              <a:defRPr sz="1300"/>
            </a:lvl3pPr>
            <a:lvl4pPr marL="1436726" indent="0">
              <a:buNone/>
              <a:defRPr sz="1100"/>
            </a:lvl4pPr>
            <a:lvl5pPr marL="1915635" indent="0">
              <a:buNone/>
              <a:defRPr sz="1100"/>
            </a:lvl5pPr>
            <a:lvl6pPr marL="2394545" indent="0">
              <a:buNone/>
              <a:defRPr sz="1100"/>
            </a:lvl6pPr>
            <a:lvl7pPr marL="2873453" indent="0">
              <a:buNone/>
              <a:defRPr sz="1100"/>
            </a:lvl7pPr>
            <a:lvl8pPr marL="3352362" indent="0">
              <a:buNone/>
              <a:defRPr sz="1100"/>
            </a:lvl8pPr>
            <a:lvl9pPr marL="3831270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1"/>
            <a:ext cx="3194943" cy="1600200"/>
          </a:xfrm>
        </p:spPr>
        <p:txBody>
          <a:bodyPr anchor="b"/>
          <a:lstStyle>
            <a:lvl1pPr>
              <a:defRPr sz="33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1" y="987428"/>
            <a:ext cx="5014913" cy="4873625"/>
          </a:xfrm>
        </p:spPr>
        <p:txBody>
          <a:bodyPr/>
          <a:lstStyle>
            <a:lvl1pPr marL="0" indent="0">
              <a:buNone/>
              <a:defRPr sz="3300"/>
            </a:lvl1pPr>
            <a:lvl2pPr marL="478909" indent="0">
              <a:buNone/>
              <a:defRPr sz="2900"/>
            </a:lvl2pPr>
            <a:lvl3pPr marL="957818" indent="0">
              <a:buNone/>
              <a:defRPr sz="2500"/>
            </a:lvl3pPr>
            <a:lvl4pPr marL="1436726" indent="0">
              <a:buNone/>
              <a:defRPr sz="2100"/>
            </a:lvl4pPr>
            <a:lvl5pPr marL="1915635" indent="0">
              <a:buNone/>
              <a:defRPr sz="2100"/>
            </a:lvl5pPr>
            <a:lvl6pPr marL="2394545" indent="0">
              <a:buNone/>
              <a:defRPr sz="2100"/>
            </a:lvl6pPr>
            <a:lvl7pPr marL="2873453" indent="0">
              <a:buNone/>
              <a:defRPr sz="2100"/>
            </a:lvl7pPr>
            <a:lvl8pPr marL="3352362" indent="0">
              <a:buNone/>
              <a:defRPr sz="2100"/>
            </a:lvl8pPr>
            <a:lvl9pPr marL="3831270" indent="0">
              <a:buNone/>
              <a:defRPr sz="21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1"/>
            <a:ext cx="3194943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78909" indent="0">
              <a:buNone/>
              <a:defRPr sz="1400"/>
            </a:lvl2pPr>
            <a:lvl3pPr marL="957818" indent="0">
              <a:buNone/>
              <a:defRPr sz="1300"/>
            </a:lvl3pPr>
            <a:lvl4pPr marL="1436726" indent="0">
              <a:buNone/>
              <a:defRPr sz="1100"/>
            </a:lvl4pPr>
            <a:lvl5pPr marL="1915635" indent="0">
              <a:buNone/>
              <a:defRPr sz="1100"/>
            </a:lvl5pPr>
            <a:lvl6pPr marL="2394545" indent="0">
              <a:buNone/>
              <a:defRPr sz="1100"/>
            </a:lvl6pPr>
            <a:lvl7pPr marL="2873453" indent="0">
              <a:buNone/>
              <a:defRPr sz="1100"/>
            </a:lvl7pPr>
            <a:lvl8pPr marL="3352362" indent="0">
              <a:buNone/>
              <a:defRPr sz="1100"/>
            </a:lvl8pPr>
            <a:lvl9pPr marL="3831270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5781" tIns="47892" rIns="95781" bIns="47892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9"/>
          </a:xfrm>
          <a:prstGeom prst="rect">
            <a:avLst/>
          </a:prstGeom>
        </p:spPr>
        <p:txBody>
          <a:bodyPr vert="horz" lIns="95781" tIns="47892" rIns="95781" bIns="4789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5781" tIns="47892" rIns="95781" bIns="4789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5781" tIns="47892" rIns="95781" bIns="4789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5781" tIns="47892" rIns="95781" bIns="4789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4E4BF96-0CC8-410F-B926-5EC023862E2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25" y="6143090"/>
            <a:ext cx="2200275" cy="57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57818" rtl="0" eaLnBrk="1" latinLnBrk="1" hangingPunct="1">
        <a:lnSpc>
          <a:spcPct val="90000"/>
        </a:lnSpc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454" indent="-239454" algn="l" defTabSz="957818" rtl="0" eaLnBrk="1" latinLnBrk="1" hangingPunct="1">
        <a:lnSpc>
          <a:spcPct val="90000"/>
        </a:lnSpc>
        <a:spcBef>
          <a:spcPts val="1048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18363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97273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6181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55089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33999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907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1816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724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09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18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26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35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45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453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362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270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3" Type="http://schemas.openxmlformats.org/officeDocument/2006/relationships/image" Target="../media/image17.png"/><Relationship Id="rId1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6.png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15" Type="http://schemas.openxmlformats.org/officeDocument/2006/relationships/image" Target="../media/image160.png"/><Relationship Id="rId10" Type="http://schemas.openxmlformats.org/officeDocument/2006/relationships/image" Target="../media/image2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0.png"/><Relationship Id="rId4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9443">
            <a:off x="5933844" y="3422167"/>
            <a:ext cx="683268" cy="68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76019" y="1160824"/>
            <a:ext cx="6802425" cy="92771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Deep Learning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535147" y="4838928"/>
            <a:ext cx="2765425" cy="647700"/>
          </a:xfrm>
          <a:prstGeom prst="roundRect">
            <a:avLst>
              <a:gd name="adj" fmla="val 50000"/>
            </a:avLst>
          </a:prstGeom>
          <a:solidFill>
            <a:srgbClr val="21242D"/>
          </a:solidFill>
          <a:ln>
            <a:noFill/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1" tIns="47892" rIns="95781" bIns="47892" rtlCol="0" anchor="ctr"/>
          <a:lstStyle/>
          <a:p>
            <a:pPr algn="ctr"/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START</a:t>
            </a:r>
            <a:endParaRPr lang="ko-KR" altLang="en-US" sz="2500" dirty="0">
              <a:solidFill>
                <a:prstClr val="white">
                  <a:lumMod val="95000"/>
                </a:prst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3802">
            <a:off x="3155464" y="3288739"/>
            <a:ext cx="836977" cy="83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261241" y="2180427"/>
            <a:ext cx="7630455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24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다층 </a:t>
            </a:r>
            <a:r>
              <a:rPr lang="ko-KR" altLang="en-US" sz="24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(Perceptron, MLP)</a:t>
            </a:r>
          </a:p>
        </p:txBody>
      </p:sp>
      <p:sp>
        <p:nvSpPr>
          <p:cNvPr id="3" name="AutoShape 4" descr="ê´ë ¨ ì´ë¯¸ì§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ê´ë ¨ ì´ë¯¸ì§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31" y="2830828"/>
            <a:ext cx="1752804" cy="175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697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인공신경망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(Perceptron)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064068" y="3167808"/>
            <a:ext cx="1006207" cy="1006207"/>
            <a:chOff x="3469617" y="3058026"/>
            <a:chExt cx="1297201" cy="1297201"/>
          </a:xfrm>
        </p:grpSpPr>
        <p:sp>
          <p:nvSpPr>
            <p:cNvPr id="18" name="타원 17"/>
            <p:cNvSpPr/>
            <p:nvPr/>
          </p:nvSpPr>
          <p:spPr>
            <a:xfrm>
              <a:off x="3469617" y="3058026"/>
              <a:ext cx="1297201" cy="12972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/>
                <p:cNvSpPr/>
                <p:nvPr/>
              </p:nvSpPr>
              <p:spPr>
                <a:xfrm>
                  <a:off x="3872093" y="3244598"/>
                  <a:ext cx="691212" cy="842052"/>
                </a:xfrm>
                <a:prstGeom prst="rect">
                  <a:avLst/>
                </a:prstGeom>
              </p:spPr>
              <p:txBody>
                <a:bodyPr wrap="square" lIns="95781" tIns="47892" rIns="95781" bIns="47892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10X10 Bold" panose="020D0604000000000000" pitchFamily="50" charset="-127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altLang="ko-KR" sz="2000" b="1" dirty="0">
                    <a:solidFill>
                      <a:schemeClr val="tx1"/>
                    </a:solidFill>
                    <a:latin typeface="10X10 Bold" panose="020D0604000000000000" pitchFamily="50" charset="-127"/>
                    <a:ea typeface="10X10 Bold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19" name="직사각형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2093" y="3244598"/>
                  <a:ext cx="691212" cy="84205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직선 연결선 42"/>
          <p:cNvCxnSpPr/>
          <p:nvPr/>
        </p:nvCxnSpPr>
        <p:spPr>
          <a:xfrm>
            <a:off x="4070275" y="3670911"/>
            <a:ext cx="1028907" cy="0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5216686" y="3037776"/>
                <a:ext cx="2649263" cy="1266270"/>
              </a:xfrm>
              <a:prstGeom prst="rect">
                <a:avLst/>
              </a:prstGeom>
              <a:ln w="28575">
                <a:solidFill>
                  <a:schemeClr val="bg1"/>
                </a:solidFill>
              </a:ln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dPr>
                        <m:e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-KR" sz="3600" b="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Activation function</a:t>
                </a:r>
              </a:p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(</a:t>
                </a:r>
                <a:r>
                  <a:rPr lang="ko-KR" altLang="en-US" sz="2000" dirty="0" err="1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활성화함수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686" y="3037776"/>
                <a:ext cx="2649263" cy="1266270"/>
              </a:xfrm>
              <a:prstGeom prst="rect">
                <a:avLst/>
              </a:prstGeom>
              <a:blipFill>
                <a:blip r:embed="rId10"/>
                <a:stretch>
                  <a:fillRect l="-228" b="-6103"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/>
          <p:cNvSpPr/>
          <p:nvPr/>
        </p:nvSpPr>
        <p:spPr>
          <a:xfrm>
            <a:off x="4414448" y="4845333"/>
            <a:ext cx="2194944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8184657" y="3690343"/>
            <a:ext cx="1334689" cy="0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8362314" y="2426703"/>
            <a:ext cx="947267" cy="1120929"/>
            <a:chOff x="5699612" y="1438349"/>
            <a:chExt cx="947267" cy="1120929"/>
          </a:xfrm>
        </p:grpSpPr>
        <p:sp>
          <p:nvSpPr>
            <p:cNvPr id="36" name="직사각형 35"/>
            <p:cNvSpPr/>
            <p:nvPr/>
          </p:nvSpPr>
          <p:spPr>
            <a:xfrm>
              <a:off x="5907593" y="1565454"/>
              <a:ext cx="531307" cy="71227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r>
                <a:rPr lang="en-US" altLang="ko-KR" sz="4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y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955217" y="1438349"/>
              <a:ext cx="531307" cy="650717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r>
                <a:rPr lang="en-US" altLang="ko-KR" sz="3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^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699612" y="2185560"/>
              <a:ext cx="947267" cy="373718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r>
                <a:rPr lang="en-US" altLang="ko-KR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</a:t>
              </a:r>
              <a:r>
                <a:rPr lang="ko-KR" altLang="en-US" sz="18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예측값</a:t>
              </a:r>
              <a:r>
                <a:rPr lang="en-US" altLang="ko-KR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/>
              <p:cNvSpPr/>
              <p:nvPr/>
            </p:nvSpPr>
            <p:spPr>
              <a:xfrm>
                <a:off x="4368600" y="2836838"/>
                <a:ext cx="479234" cy="773828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400" i="1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𝑦</m:t>
                      </m:r>
                    </m:oMath>
                  </m:oMathPara>
                </a14:m>
                <a:endParaRPr lang="en-US" altLang="ko-KR" sz="4400" dirty="0">
                  <a:solidFill>
                    <a:srgbClr val="FFC000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42" name="직사각형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600" y="2836838"/>
                <a:ext cx="479234" cy="7738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F8871C2-7D9A-42AD-8898-DC8E57674206}"/>
                  </a:ext>
                </a:extLst>
              </p:cNvPr>
              <p:cNvSpPr/>
              <p:nvPr/>
            </p:nvSpPr>
            <p:spPr>
              <a:xfrm>
                <a:off x="3698864" y="2785480"/>
                <a:ext cx="678972" cy="589162"/>
              </a:xfrm>
              <a:prstGeom prst="rect">
                <a:avLst/>
              </a:prstGeom>
              <a:noFill/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accent4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𝑏</m:t>
                      </m:r>
                    </m:oMath>
                  </m:oMathPara>
                </a14:m>
                <a:endParaRPr lang="en-US" altLang="ko-KR" sz="32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F8871C2-7D9A-42AD-8898-DC8E57674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864" y="2785480"/>
                <a:ext cx="678972" cy="58916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그룹 44">
            <a:extLst>
              <a:ext uri="{FF2B5EF4-FFF2-40B4-BE49-F238E27FC236}">
                <a16:creationId xmlns:a16="http://schemas.microsoft.com/office/drawing/2014/main" id="{7118EB33-A783-4EE0-B30F-746501EDB331}"/>
              </a:ext>
            </a:extLst>
          </p:cNvPr>
          <p:cNvGrpSpPr/>
          <p:nvPr/>
        </p:nvGrpSpPr>
        <p:grpSpPr>
          <a:xfrm>
            <a:off x="370758" y="1892787"/>
            <a:ext cx="1064123" cy="1064123"/>
            <a:chOff x="807834" y="1955759"/>
            <a:chExt cx="1297201" cy="1297201"/>
          </a:xfrm>
          <a:solidFill>
            <a:srgbClr val="FFC000"/>
          </a:solidFill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08C2F90-A3EA-4414-898E-665E7F442230}"/>
                </a:ext>
              </a:extLst>
            </p:cNvPr>
            <p:cNvSpPr/>
            <p:nvPr/>
          </p:nvSpPr>
          <p:spPr>
            <a:xfrm>
              <a:off x="807834" y="1955759"/>
              <a:ext cx="1297201" cy="1297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C802E585-B7F6-47D9-B7C0-5F2C3DA0E5AA}"/>
                    </a:ext>
                  </a:extLst>
                </p:cNvPr>
                <p:cNvSpPr/>
                <p:nvPr/>
              </p:nvSpPr>
              <p:spPr>
                <a:xfrm>
                  <a:off x="1155008" y="2168516"/>
                  <a:ext cx="827689" cy="793245"/>
                </a:xfrm>
                <a:prstGeom prst="rect">
                  <a:avLst/>
                </a:prstGeom>
                <a:noFill/>
              </p:spPr>
              <p:txBody>
                <a:bodyPr wrap="square" lIns="95781" tIns="47892" rIns="95781" bIns="47892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10X10 Bold" panose="020D06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sz="3600" dirty="0">
                    <a:solidFill>
                      <a:schemeClr val="tx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21" name="직사각형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008" y="2168516"/>
                  <a:ext cx="827689" cy="79324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615830C-398D-49C7-9879-DF150C77FA6B}"/>
              </a:ext>
            </a:extLst>
          </p:cNvPr>
          <p:cNvGrpSpPr/>
          <p:nvPr/>
        </p:nvGrpSpPr>
        <p:grpSpPr>
          <a:xfrm>
            <a:off x="370758" y="4350526"/>
            <a:ext cx="1064123" cy="1064123"/>
            <a:chOff x="807834" y="1955759"/>
            <a:chExt cx="1297201" cy="1297201"/>
          </a:xfrm>
          <a:solidFill>
            <a:srgbClr val="FFC000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05964A3-51DE-4E94-AC24-36958E69BCC8}"/>
                </a:ext>
              </a:extLst>
            </p:cNvPr>
            <p:cNvSpPr/>
            <p:nvPr/>
          </p:nvSpPr>
          <p:spPr>
            <a:xfrm>
              <a:off x="807834" y="1955759"/>
              <a:ext cx="1297201" cy="1297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C4304759-6C8B-4D75-B04A-9C92F1D13301}"/>
                    </a:ext>
                  </a:extLst>
                </p:cNvPr>
                <p:cNvSpPr/>
                <p:nvPr/>
              </p:nvSpPr>
              <p:spPr>
                <a:xfrm>
                  <a:off x="1138371" y="2151878"/>
                  <a:ext cx="827689" cy="793245"/>
                </a:xfrm>
                <a:prstGeom prst="rect">
                  <a:avLst/>
                </a:prstGeom>
                <a:noFill/>
              </p:spPr>
              <p:txBody>
                <a:bodyPr wrap="square" lIns="95781" tIns="47892" rIns="95781" bIns="47892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10X10 Bold" panose="020D06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ko-KR" sz="3600" dirty="0">
                    <a:solidFill>
                      <a:schemeClr val="tx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24" name="직사각형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371" y="2151878"/>
                  <a:ext cx="827689" cy="79324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15EC3CC-C314-4E44-AE4E-4946A66DF02C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1434881" y="2424849"/>
            <a:ext cx="1453262" cy="1083391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6DA6397-8AD7-4821-93AA-3674F6F99A4C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1434881" y="3833091"/>
            <a:ext cx="1453262" cy="1049497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B410FD7-1C8E-4319-8183-545261305CDA}"/>
                  </a:ext>
                </a:extLst>
              </p:cNvPr>
              <p:cNvSpPr/>
              <p:nvPr/>
            </p:nvSpPr>
            <p:spPr>
              <a:xfrm>
                <a:off x="1960787" y="2272121"/>
                <a:ext cx="776965" cy="650717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3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B410FD7-1C8E-4319-8183-545261305C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787" y="2272121"/>
                <a:ext cx="776965" cy="6507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E8FB917-9344-4536-9EFB-F28CE757F649}"/>
                  </a:ext>
                </a:extLst>
              </p:cNvPr>
              <p:cNvSpPr/>
              <p:nvPr/>
            </p:nvSpPr>
            <p:spPr>
              <a:xfrm>
                <a:off x="2008743" y="4408638"/>
                <a:ext cx="776965" cy="650717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3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E8FB917-9344-4536-9EFB-F28CE757F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743" y="4408638"/>
                <a:ext cx="776965" cy="6507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54CABEB-E2D9-4A0A-91FE-E3F905A7B5A2}"/>
                  </a:ext>
                </a:extLst>
              </p:cNvPr>
              <p:cNvSpPr/>
              <p:nvPr/>
            </p:nvSpPr>
            <p:spPr>
              <a:xfrm>
                <a:off x="2575567" y="1320438"/>
                <a:ext cx="4405678" cy="589162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𝑏</m:t>
                      </m:r>
                    </m:oMath>
                  </m:oMathPara>
                </a14:m>
                <a:endParaRPr lang="en-US" altLang="ko-KR" sz="32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54CABEB-E2D9-4A0A-91FE-E3F905A7B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567" y="1320438"/>
                <a:ext cx="4405678" cy="58916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2968536" y="2741849"/>
            <a:ext cx="5079216" cy="1851438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659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인공신경망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(Perceptron)</a:t>
            </a:r>
          </a:p>
        </p:txBody>
      </p:sp>
      <p:pic>
        <p:nvPicPr>
          <p:cNvPr id="1026" name="Picture 2" descr="Deep Learning from Scratch] 3장. 신경망 - 이론">
            <a:extLst>
              <a:ext uri="{FF2B5EF4-FFF2-40B4-BE49-F238E27FC236}">
                <a16:creationId xmlns:a16="http://schemas.microsoft.com/office/drawing/2014/main" id="{E21E2FC9-11F4-4380-958B-C1B157579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741" y="1896737"/>
            <a:ext cx="4858518" cy="36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3D1E744-09F4-48F6-ACC9-148BA90F850C}"/>
              </a:ext>
            </a:extLst>
          </p:cNvPr>
          <p:cNvSpPr txBox="1"/>
          <p:nvPr/>
        </p:nvSpPr>
        <p:spPr>
          <a:xfrm>
            <a:off x="336616" y="980358"/>
            <a:ext cx="4674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Step function(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계단함수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8287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인공신경망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(Perceptron)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D1E744-09F4-48F6-ACC9-148BA90F850C}"/>
              </a:ext>
            </a:extLst>
          </p:cNvPr>
          <p:cNvSpPr txBox="1"/>
          <p:nvPr/>
        </p:nvSpPr>
        <p:spPr>
          <a:xfrm>
            <a:off x="336616" y="980358"/>
            <a:ext cx="6601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Sigmoid function(</a:t>
            </a:r>
            <a:r>
              <a:rPr lang="ko-KR" altLang="en-US" sz="3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시그모이드 함수</a:t>
            </a:r>
            <a:r>
              <a:rPr lang="en-US" altLang="ko-KR" sz="3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9DEB59-99DE-1E94-9A3F-EEFDF3BE3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97" y="2201355"/>
            <a:ext cx="6637655" cy="33375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488B72-E4EC-B1B1-6AF1-C6D40C944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31" y="3754430"/>
            <a:ext cx="1287461" cy="55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49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인공신경망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/>
              <p:cNvSpPr/>
              <p:nvPr/>
            </p:nvSpPr>
            <p:spPr>
              <a:xfrm>
                <a:off x="1401727" y="2009380"/>
                <a:ext cx="7163524" cy="1332507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:r>
                  <a:rPr lang="en-US" altLang="ko-KR" sz="3600" b="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y</a:t>
                </a:r>
                <a:r>
                  <a:rPr lang="en-US" altLang="ko-KR" sz="3600" b="0" dirty="0">
                    <a:solidFill>
                      <a:schemeClr val="bg1"/>
                    </a:solidFill>
                    <a:ea typeface="10X10 Bold" panose="020D0604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chemeClr val="bg1"/>
                        </a:solidFill>
                        <a:latin typeface="Cambria Math"/>
                        <a:ea typeface="10X10 Bold" panose="020D0604000000000000" pitchFamily="50" charset="-127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10X10 Bold" panose="020D0604000000000000" pitchFamily="50" charset="-127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10X10 Bold" panose="020D0604000000000000" pitchFamily="50" charset="-127"/>
                              </a:rPr>
                            </m:ctrlPr>
                          </m:eqArrPr>
                          <m:e>
                            <m:r>
                              <a:rPr lang="en-US" altLang="ko-KR" sz="3600" b="0" i="1" smtClean="0">
                                <a:solidFill>
                                  <a:schemeClr val="accent4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0</m:t>
                            </m:r>
                            <m:r>
                              <a:rPr lang="en-US" altLang="ko-KR" sz="36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,  (</m:t>
                            </m:r>
                            <m:sSub>
                              <m:sSubPr>
                                <m:ctrlPr>
                                  <a:rPr lang="en-US" altLang="ko-KR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10X10 Bold" panose="020D0604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10X10 Bold" panose="020D0604000000000000" pitchFamily="50" charset="-127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10X10 Bold" panose="020D0604000000000000" pitchFamily="50" charset="-127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10X10 Bold" panose="020D0604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10X10 Bold" panose="020D0604000000000000" pitchFamily="50" charset="-127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3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10X10 Bold" panose="020D0604000000000000" pitchFamily="50" charset="-127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36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10X10 Bold" panose="020D0604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10X10 Bold" panose="020D0604000000000000" pitchFamily="50" charset="-127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10X10 Bold" panose="020D0604000000000000" pitchFamily="50" charset="-127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10X10 Bold" panose="020D0604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10X10 Bold" panose="020D0604000000000000" pitchFamily="50" charset="-127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36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10X10 Bold" panose="020D0604000000000000" pitchFamily="50" charset="-127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36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+</m:t>
                            </m:r>
                            <m:r>
                              <a:rPr lang="en-US" altLang="ko-KR" sz="36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𝑏</m:t>
                            </m:r>
                            <m:r>
                              <a:rPr lang="en-US" altLang="ko-KR" sz="36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 ≤0)</m:t>
                            </m:r>
                          </m:e>
                          <m:e>
                            <m:r>
                              <a:rPr lang="en-US" altLang="ko-KR" sz="3600" i="1" smtClean="0">
                                <a:solidFill>
                                  <a:schemeClr val="accent4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1</m:t>
                            </m:r>
                            <m:r>
                              <a:rPr lang="en-US" altLang="ko-KR" sz="3600" i="1">
                                <a:solidFill>
                                  <a:schemeClr val="bg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&amp;,  (</m:t>
                            </m:r>
                            <m:sSub>
                              <m:sSubPr>
                                <m:ctrlPr>
                                  <a:rPr lang="en-US" altLang="ko-KR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10X10 Bold" panose="020D0604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10X10 Bold" panose="020D0604000000000000" pitchFamily="50" charset="-127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sz="3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10X10 Bold" panose="020D0604000000000000" pitchFamily="50" charset="-127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10X10 Bold" panose="020D0604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10X10 Bold" panose="020D0604000000000000" pitchFamily="50" charset="-127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3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10X10 Bold" panose="020D0604000000000000" pitchFamily="50" charset="-127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3600" i="1">
                                <a:solidFill>
                                  <a:schemeClr val="bg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10X10 Bold" panose="020D0604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10X10 Bold" panose="020D0604000000000000" pitchFamily="50" charset="-127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sz="3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10X10 Bold" panose="020D0604000000000000" pitchFamily="50" charset="-127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10X10 Bold" panose="020D0604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10X10 Bold" panose="020D0604000000000000" pitchFamily="50" charset="-127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36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10X10 Bold" panose="020D0604000000000000" pitchFamily="50" charset="-127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3600" i="1">
                                <a:solidFill>
                                  <a:schemeClr val="bg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+</m:t>
                            </m:r>
                            <m:r>
                              <a:rPr lang="en-US" altLang="ko-KR" sz="3600" i="1">
                                <a:solidFill>
                                  <a:schemeClr val="bg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𝑏</m:t>
                            </m:r>
                            <m:r>
                              <a:rPr lang="en-US" altLang="ko-KR" sz="36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 </m:t>
                            </m:r>
                            <m:r>
                              <a:rPr lang="en-US" altLang="ko-KR" sz="36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&gt;</m:t>
                            </m:r>
                            <m:r>
                              <a:rPr lang="en-US" altLang="ko-KR" sz="36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0)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36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727" y="2009380"/>
                <a:ext cx="7163524" cy="13325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/>
              <p:cNvSpPr/>
              <p:nvPr/>
            </p:nvSpPr>
            <p:spPr>
              <a:xfrm>
                <a:off x="343433" y="4157026"/>
                <a:ext cx="8055870" cy="650717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3600" b="0" i="1" smtClean="0">
                        <a:solidFill>
                          <a:schemeClr val="bg1"/>
                        </a:solidFill>
                        <a:latin typeface="Cambria Math"/>
                        <a:ea typeface="10X10 Bold" panose="020D0604000000000000" pitchFamily="50" charset="-127"/>
                      </a:rPr>
                      <m:t>𝑏</m:t>
                    </m:r>
                  </m:oMath>
                </a14:m>
                <a:r>
                  <a:rPr lang="en-US" altLang="ko-KR" sz="36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: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편향 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(bias) –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뉴런이 얼마나 쉽게 활성화하느냐를 조절하는 매개변수</a:t>
                </a:r>
                <a:endPara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33" y="4157026"/>
                <a:ext cx="8055870" cy="650717"/>
              </a:xfrm>
              <a:prstGeom prst="rect">
                <a:avLst/>
              </a:prstGeom>
              <a:blipFill>
                <a:blip r:embed="rId3"/>
                <a:stretch>
                  <a:fillRect b="-74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/>
              <p:cNvSpPr/>
              <p:nvPr/>
            </p:nvSpPr>
            <p:spPr>
              <a:xfrm>
                <a:off x="449763" y="3639358"/>
                <a:ext cx="9215232" cy="517668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10X10 Bold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/>
                            <a:ea typeface="10X10 Bold" panose="020D0604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/>
                            <a:ea typeface="10X10 Bold" panose="020D0604000000000000" pitchFamily="50" charset="-127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10X10 Bold" panose="020D0604000000000000" pitchFamily="50" charset="-127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/>
                            <a:ea typeface="10X10 Bold" panose="020D0604000000000000" pitchFamily="50" charset="-127"/>
                          </a:rPr>
                          <m:t>,</m:t>
                        </m:r>
                        <m:r>
                          <a:rPr lang="en-US" altLang="ko-KR" sz="2800" i="1">
                            <a:solidFill>
                              <a:schemeClr val="bg1"/>
                            </a:solidFill>
                            <a:latin typeface="Cambria Math"/>
                            <a:ea typeface="10X10 Bold" panose="020D0604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10X10 Bold" panose="020D0604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: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가중치 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(weight) –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각 입력 신호가 결과에 주는 영향력을 조절하는 매개변수</a:t>
                </a:r>
                <a:endParaRPr lang="en-US" altLang="ko-KR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7" name="직사각형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63" y="3639358"/>
                <a:ext cx="9215232" cy="517668"/>
              </a:xfrm>
              <a:prstGeom prst="rect">
                <a:avLst/>
              </a:prstGeom>
              <a:blipFill>
                <a:blip r:embed="rId4"/>
                <a:stretch>
                  <a:fillRect r="-397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299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AF75E7F-190B-4D24-9EB9-5995B3D95B68}"/>
              </a:ext>
            </a:extLst>
          </p:cNvPr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역사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XOR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6711F3-A7FD-4D96-8E15-7F4F6EB9B810}"/>
              </a:ext>
            </a:extLst>
          </p:cNvPr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77E344-9DE3-445D-B575-ED9A1E09633E}"/>
              </a:ext>
            </a:extLst>
          </p:cNvPr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EB031D-9757-D1FC-D375-EFB6141ACEA6}"/>
              </a:ext>
            </a:extLst>
          </p:cNvPr>
          <p:cNvGrpSpPr/>
          <p:nvPr/>
        </p:nvGrpSpPr>
        <p:grpSpPr>
          <a:xfrm>
            <a:off x="334123" y="1015566"/>
            <a:ext cx="9077038" cy="5531834"/>
            <a:chOff x="334123" y="1015566"/>
            <a:chExt cx="9077038" cy="5531834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1D15FEC6-F33E-791D-48DD-BCD4AEDCBBFF}"/>
                </a:ext>
              </a:extLst>
            </p:cNvPr>
            <p:cNvSpPr/>
            <p:nvPr/>
          </p:nvSpPr>
          <p:spPr>
            <a:xfrm>
              <a:off x="339752" y="1373898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ANN </a:t>
              </a:r>
              <a:r>
                <a:rPr lang="ko-KR" altLang="en-US" sz="1400" b="1" dirty="0">
                  <a:latin typeface="+mn-ea"/>
                </a:rPr>
                <a:t>개념 도입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36AECC1-6D9B-258E-2BD9-008FBF9BB617}"/>
                </a:ext>
              </a:extLst>
            </p:cNvPr>
            <p:cNvSpPr/>
            <p:nvPr/>
          </p:nvSpPr>
          <p:spPr>
            <a:xfrm>
              <a:off x="985997" y="1015566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1943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B9E06F13-6515-3305-2166-46AB2F292DBA}"/>
                </a:ext>
              </a:extLst>
            </p:cNvPr>
            <p:cNvSpPr/>
            <p:nvPr/>
          </p:nvSpPr>
          <p:spPr>
            <a:xfrm>
              <a:off x="2668576" y="1373898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latin typeface="+mn-ea"/>
                </a:rPr>
                <a:t>Perceptron</a:t>
              </a:r>
              <a:r>
                <a:rPr lang="en-US" altLang="ko-KR" sz="1400" b="1" dirty="0">
                  <a:latin typeface="+mn-ea"/>
                </a:rPr>
                <a:t> </a:t>
              </a:r>
              <a:r>
                <a:rPr lang="ko-KR" altLang="en-US" sz="1400" b="1" dirty="0">
                  <a:latin typeface="+mn-ea"/>
                </a:rPr>
                <a:t>제안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B6749A-07C0-7B80-E949-88EB44E55AB2}"/>
                </a:ext>
              </a:extLst>
            </p:cNvPr>
            <p:cNvSpPr/>
            <p:nvPr/>
          </p:nvSpPr>
          <p:spPr>
            <a:xfrm>
              <a:off x="3307543" y="1015566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1958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DDF97B91-2B44-A80E-3127-4FC732D458A5}"/>
                </a:ext>
              </a:extLst>
            </p:cNvPr>
            <p:cNvCxnSpPr>
              <a:stCxn id="3" idx="3"/>
              <a:endCxn id="5" idx="1"/>
            </p:cNvCxnSpPr>
            <p:nvPr/>
          </p:nvCxnSpPr>
          <p:spPr>
            <a:xfrm>
              <a:off x="2419059" y="1706587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직사각형 8">
              <a:extLst>
                <a:ext uri="{FF2B5EF4-FFF2-40B4-BE49-F238E27FC236}">
                  <a16:creationId xmlns:a16="http://schemas.microsoft.com/office/drawing/2014/main" id="{C0AADD4F-98FD-DE53-CF56-F8E28CEE1482}"/>
                </a:ext>
              </a:extLst>
            </p:cNvPr>
            <p:cNvSpPr/>
            <p:nvPr/>
          </p:nvSpPr>
          <p:spPr>
            <a:xfrm>
              <a:off x="4997400" y="1399541"/>
              <a:ext cx="2079307" cy="665378"/>
            </a:xfrm>
            <a:prstGeom prst="roundRect">
              <a:avLst/>
            </a:prstGeom>
            <a:solidFill>
              <a:srgbClr val="FFC000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XOR </a:t>
              </a:r>
              <a:r>
                <a:rPr lang="ko-KR" altLang="en-US" sz="1400" b="1" dirty="0">
                  <a:latin typeface="+mn-ea"/>
                </a:rPr>
                <a:t>문제 지적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E0B9E3D-7411-AC84-10D1-70551CA07467}"/>
                </a:ext>
              </a:extLst>
            </p:cNvPr>
            <p:cNvSpPr/>
            <p:nvPr/>
          </p:nvSpPr>
          <p:spPr>
            <a:xfrm>
              <a:off x="5636367" y="1041209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1969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1FA0F26C-1B4C-D14C-380A-B492120755A8}"/>
                </a:ext>
              </a:extLst>
            </p:cNvPr>
            <p:cNvCxnSpPr>
              <a:endCxn id="14" idx="1"/>
            </p:cNvCxnSpPr>
            <p:nvPr/>
          </p:nvCxnSpPr>
          <p:spPr>
            <a:xfrm>
              <a:off x="4747884" y="1732230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모서리가 둥근 직사각형 11">
              <a:extLst>
                <a:ext uri="{FF2B5EF4-FFF2-40B4-BE49-F238E27FC236}">
                  <a16:creationId xmlns:a16="http://schemas.microsoft.com/office/drawing/2014/main" id="{D3B8B671-C04D-2B49-E829-F0806BDC95B4}"/>
                </a:ext>
              </a:extLst>
            </p:cNvPr>
            <p:cNvSpPr/>
            <p:nvPr/>
          </p:nvSpPr>
          <p:spPr>
            <a:xfrm>
              <a:off x="7326225" y="1399541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XOR </a:t>
              </a:r>
              <a:r>
                <a:rPr lang="ko-KR" altLang="en-US" sz="1400" b="1" dirty="0">
                  <a:latin typeface="+mn-ea"/>
                </a:rPr>
                <a:t>문제 해결</a:t>
              </a:r>
              <a:endParaRPr lang="en-US" altLang="ko-KR" sz="1400" b="1" dirty="0">
                <a:latin typeface="+mn-ea"/>
              </a:endParaRPr>
            </a:p>
            <a:p>
              <a:pPr algn="ctr"/>
              <a:r>
                <a:rPr lang="en-US" altLang="ko-KR" sz="1400" b="1" dirty="0">
                  <a:latin typeface="+mn-ea"/>
                </a:rPr>
                <a:t>(MLP)</a:t>
              </a:r>
              <a:endParaRPr lang="ko-KR" altLang="en-US" sz="1400" b="1" dirty="0"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4E644A5-BA53-D76C-1930-864F1FD5FE42}"/>
                </a:ext>
              </a:extLst>
            </p:cNvPr>
            <p:cNvSpPr/>
            <p:nvPr/>
          </p:nvSpPr>
          <p:spPr>
            <a:xfrm>
              <a:off x="7965192" y="1041209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1986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EBE94057-A727-CB6A-E924-323B8073D66C}"/>
                </a:ext>
              </a:extLst>
            </p:cNvPr>
            <p:cNvCxnSpPr>
              <a:endCxn id="58" idx="1"/>
            </p:cNvCxnSpPr>
            <p:nvPr/>
          </p:nvCxnSpPr>
          <p:spPr>
            <a:xfrm>
              <a:off x="7076708" y="1732230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모서리가 둥근 직사각형 14">
              <a:extLst>
                <a:ext uri="{FF2B5EF4-FFF2-40B4-BE49-F238E27FC236}">
                  <a16:creationId xmlns:a16="http://schemas.microsoft.com/office/drawing/2014/main" id="{44B1D032-1FA2-B29B-E862-F1367EB837AD}"/>
                </a:ext>
              </a:extLst>
            </p:cNvPr>
            <p:cNvSpPr/>
            <p:nvPr/>
          </p:nvSpPr>
          <p:spPr>
            <a:xfrm>
              <a:off x="4997400" y="2540041"/>
              <a:ext cx="4408131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>
                  <a:latin typeface="+mn-ea"/>
                </a:rPr>
                <a:t>파라미터</a:t>
              </a:r>
              <a:r>
                <a:rPr lang="ko-KR" altLang="en-US" sz="1400" b="1" dirty="0">
                  <a:latin typeface="+mn-ea"/>
                </a:rPr>
                <a:t> 개수 증가 </a:t>
              </a:r>
              <a:r>
                <a:rPr lang="en-US" altLang="ko-KR" sz="1400" b="1" dirty="0">
                  <a:latin typeface="+mn-ea"/>
                  <a:sym typeface="Wingdings" pitchFamily="2" charset="2"/>
                </a:rPr>
                <a:t> </a:t>
              </a:r>
              <a:r>
                <a:rPr lang="ko-KR" altLang="en-US" sz="1400" b="1" dirty="0">
                  <a:latin typeface="+mn-ea"/>
                  <a:sym typeface="Wingdings" pitchFamily="2" charset="2"/>
                </a:rPr>
                <a:t>가중치</a:t>
              </a:r>
              <a:r>
                <a:rPr lang="en-US" altLang="ko-KR" sz="1400" b="1" dirty="0">
                  <a:latin typeface="+mn-ea"/>
                  <a:sym typeface="Wingdings" pitchFamily="2" charset="2"/>
                </a:rPr>
                <a:t>, </a:t>
              </a:r>
              <a:r>
                <a:rPr lang="ko-KR" altLang="en-US" sz="1400" b="1" dirty="0">
                  <a:latin typeface="+mn-ea"/>
                  <a:sym typeface="Wingdings" pitchFamily="2" charset="2"/>
                </a:rPr>
                <a:t>편향 학습 어려움 </a:t>
              </a:r>
              <a:r>
                <a:rPr lang="en-US" altLang="ko-KR" sz="1400" b="1" dirty="0">
                  <a:latin typeface="+mn-ea"/>
                  <a:sym typeface="Wingdings" pitchFamily="2" charset="2"/>
                </a:rPr>
                <a:t></a:t>
              </a:r>
              <a:r>
                <a:rPr lang="ko-KR" altLang="en-US" sz="1400" b="1" dirty="0">
                  <a:latin typeface="+mn-ea"/>
                  <a:sym typeface="Wingdings" pitchFamily="2" charset="2"/>
                </a:rPr>
                <a:t> 오차역전파 알고리즘</a:t>
              </a:r>
              <a:endParaRPr lang="ko-KR" altLang="en-US" sz="1400" b="1" dirty="0">
                <a:latin typeface="+mn-ea"/>
              </a:endParaRP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42822155-7780-847B-F3C2-AD292F7A3D80}"/>
                </a:ext>
              </a:extLst>
            </p:cNvPr>
            <p:cNvCxnSpPr>
              <a:stCxn id="58" idx="2"/>
            </p:cNvCxnSpPr>
            <p:nvPr/>
          </p:nvCxnSpPr>
          <p:spPr>
            <a:xfrm rot="5400000">
              <a:off x="8129183" y="2301614"/>
              <a:ext cx="473391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B485917-51AF-8A04-E932-3DAE3ABAC843}"/>
                </a:ext>
              </a:extLst>
            </p:cNvPr>
            <p:cNvSpPr/>
            <p:nvPr/>
          </p:nvSpPr>
          <p:spPr>
            <a:xfrm>
              <a:off x="8560406" y="2205621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1986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sp>
          <p:nvSpPr>
            <p:cNvPr id="64" name="모서리가 둥근 직사각형 22">
              <a:extLst>
                <a:ext uri="{FF2B5EF4-FFF2-40B4-BE49-F238E27FC236}">
                  <a16:creationId xmlns:a16="http://schemas.microsoft.com/office/drawing/2014/main" id="{E0C7A649-2323-8545-2FE1-3DCA68113BD4}"/>
                </a:ext>
              </a:extLst>
            </p:cNvPr>
            <p:cNvSpPr/>
            <p:nvPr/>
          </p:nvSpPr>
          <p:spPr>
            <a:xfrm>
              <a:off x="339752" y="2540041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CNN</a:t>
              </a:r>
              <a:endParaRPr lang="ko-KR" altLang="en-US" sz="1400" b="1" dirty="0">
                <a:latin typeface="+mn-ea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13EC4520-7B4F-9A24-E687-14571AB25A31}"/>
                </a:ext>
              </a:extLst>
            </p:cNvPr>
            <p:cNvCxnSpPr>
              <a:stCxn id="61" idx="1"/>
              <a:endCxn id="84" idx="3"/>
            </p:cNvCxnSpPr>
            <p:nvPr/>
          </p:nvCxnSpPr>
          <p:spPr>
            <a:xfrm rot="10800000">
              <a:off x="4736795" y="2872730"/>
              <a:ext cx="260606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649FB7B-F73D-1259-ADE3-24472815876B}"/>
                </a:ext>
              </a:extLst>
            </p:cNvPr>
            <p:cNvSpPr/>
            <p:nvPr/>
          </p:nvSpPr>
          <p:spPr>
            <a:xfrm>
              <a:off x="985223" y="2205621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1998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sp>
          <p:nvSpPr>
            <p:cNvPr id="67" name="모서리가 둥근 직사각형 27">
              <a:extLst>
                <a:ext uri="{FF2B5EF4-FFF2-40B4-BE49-F238E27FC236}">
                  <a16:creationId xmlns:a16="http://schemas.microsoft.com/office/drawing/2014/main" id="{231B0E4F-4C0A-491E-2C80-36957A303F22}"/>
                </a:ext>
              </a:extLst>
            </p:cNvPr>
            <p:cNvSpPr/>
            <p:nvPr/>
          </p:nvSpPr>
          <p:spPr>
            <a:xfrm>
              <a:off x="339752" y="3715543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n-ea"/>
                </a:rPr>
                <a:t>Vanishing Gradient/</a:t>
              </a:r>
              <a:r>
                <a:rPr lang="ko-KR" altLang="en-US" sz="1200" b="1" dirty="0" err="1">
                  <a:latin typeface="+mn-ea"/>
                </a:rPr>
                <a:t>과적합</a:t>
              </a:r>
              <a:r>
                <a:rPr lang="en-US" altLang="ko-KR" sz="1200" b="1" dirty="0">
                  <a:latin typeface="+mn-ea"/>
                </a:rPr>
                <a:t>/</a:t>
              </a:r>
              <a:r>
                <a:rPr lang="ko-KR" altLang="en-US" sz="1200" b="1" dirty="0">
                  <a:latin typeface="+mn-ea"/>
                </a:rPr>
                <a:t>진동</a:t>
              </a:r>
              <a:r>
                <a:rPr lang="en-US" altLang="ko-KR" sz="1200" b="1" dirty="0">
                  <a:latin typeface="+mn-ea"/>
                </a:rPr>
                <a:t>·</a:t>
              </a:r>
              <a:r>
                <a:rPr lang="ko-KR" altLang="en-US" sz="1200" b="1" dirty="0">
                  <a:latin typeface="+mn-ea"/>
                </a:rPr>
                <a:t>발산 문제</a:t>
              </a:r>
              <a:r>
                <a:rPr lang="en-US" altLang="ko-KR" sz="1200" b="1" dirty="0">
                  <a:latin typeface="+mn-ea"/>
                </a:rPr>
                <a:t> </a:t>
              </a:r>
              <a:r>
                <a:rPr lang="ko-KR" altLang="en-US" sz="1200" b="1" dirty="0">
                  <a:latin typeface="+mn-ea"/>
                </a:rPr>
                <a:t>대두</a:t>
              </a: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CE2E0A40-90DB-DA09-5376-119AB13CA7FF}"/>
                </a:ext>
              </a:extLst>
            </p:cNvPr>
            <p:cNvCxnSpPr>
              <a:stCxn id="84" idx="1"/>
              <a:endCxn id="64" idx="3"/>
            </p:cNvCxnSpPr>
            <p:nvPr/>
          </p:nvCxnSpPr>
          <p:spPr>
            <a:xfrm rot="10800000">
              <a:off x="2419061" y="2872730"/>
              <a:ext cx="23842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85F5831-EFB4-443D-F7B0-3E1965802DDE}"/>
                </a:ext>
              </a:extLst>
            </p:cNvPr>
            <p:cNvSpPr/>
            <p:nvPr/>
          </p:nvSpPr>
          <p:spPr>
            <a:xfrm>
              <a:off x="403894" y="3395676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1990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대</a:t>
              </a: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39E042B2-3788-E004-127A-78F06B05541E}"/>
                </a:ext>
              </a:extLst>
            </p:cNvPr>
            <p:cNvCxnSpPr/>
            <p:nvPr/>
          </p:nvCxnSpPr>
          <p:spPr>
            <a:xfrm rot="5400000">
              <a:off x="1101124" y="3440384"/>
              <a:ext cx="473391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모서리가 둥근 직사각형 34">
              <a:extLst>
                <a:ext uri="{FF2B5EF4-FFF2-40B4-BE49-F238E27FC236}">
                  <a16:creationId xmlns:a16="http://schemas.microsoft.com/office/drawing/2014/main" id="{EB79D957-D959-CF36-D292-E9C422B0F7ED}"/>
                </a:ext>
              </a:extLst>
            </p:cNvPr>
            <p:cNvSpPr/>
            <p:nvPr/>
          </p:nvSpPr>
          <p:spPr>
            <a:xfrm>
              <a:off x="2668576" y="3715543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+mn-ea"/>
                </a:rPr>
                <a:t>머신러닝의</a:t>
              </a:r>
              <a:r>
                <a:rPr lang="ko-KR" altLang="en-US" sz="1200" b="1" dirty="0">
                  <a:latin typeface="+mn-ea"/>
                </a:rPr>
                <a:t> 전진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(SVM, Random forest)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72" name="모서리가 둥근 직사각형 36">
              <a:extLst>
                <a:ext uri="{FF2B5EF4-FFF2-40B4-BE49-F238E27FC236}">
                  <a16:creationId xmlns:a16="http://schemas.microsoft.com/office/drawing/2014/main" id="{24568A4F-E908-DA0A-AB59-1548EAC16C83}"/>
                </a:ext>
              </a:extLst>
            </p:cNvPr>
            <p:cNvSpPr/>
            <p:nvPr/>
          </p:nvSpPr>
          <p:spPr>
            <a:xfrm>
              <a:off x="4997400" y="3715543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+mn-ea"/>
                </a:rPr>
                <a:t>과적합</a:t>
              </a:r>
              <a:r>
                <a:rPr lang="ko-KR" altLang="en-US" sz="1200" b="1" dirty="0">
                  <a:latin typeface="+mn-ea"/>
                </a:rPr>
                <a:t> 문제 해결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  <a:sym typeface="Wingdings" pitchFamily="2" charset="2"/>
                </a:rPr>
                <a:t></a:t>
              </a:r>
              <a:r>
                <a:rPr lang="ko-KR" altLang="en-US" sz="1200" b="1" dirty="0" err="1">
                  <a:latin typeface="+mn-ea"/>
                </a:rPr>
                <a:t>비지도학습</a:t>
              </a:r>
              <a:r>
                <a:rPr lang="en-US" altLang="ko-KR" sz="1200" b="1" dirty="0">
                  <a:latin typeface="+mn-ea"/>
                </a:rPr>
                <a:t>-RBM</a:t>
              </a:r>
              <a:r>
                <a:rPr lang="en-US" altLang="ko-KR" sz="1200" b="1" dirty="0">
                  <a:latin typeface="+mn-ea"/>
                  <a:sym typeface="Wingdings" pitchFamily="2" charset="2"/>
                </a:rPr>
                <a:t>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DBN (</a:t>
              </a:r>
              <a:r>
                <a:rPr lang="ko-KR" altLang="en-US" sz="1200" b="1" dirty="0" err="1">
                  <a:latin typeface="+mn-ea"/>
                </a:rPr>
                <a:t>딥러닝</a:t>
              </a:r>
              <a:r>
                <a:rPr lang="en-US" altLang="ko-KR" sz="1200" b="1" dirty="0">
                  <a:latin typeface="+mn-ea"/>
                </a:rPr>
                <a:t>)</a:t>
              </a:r>
              <a:r>
                <a:rPr lang="ko-KR" altLang="en-US" sz="1200" b="1" dirty="0">
                  <a:latin typeface="+mn-ea"/>
                </a:rPr>
                <a:t>제안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EF23F3E-0D12-8FF8-DB32-9486B6EF676D}"/>
                </a:ext>
              </a:extLst>
            </p:cNvPr>
            <p:cNvSpPr/>
            <p:nvPr/>
          </p:nvSpPr>
          <p:spPr>
            <a:xfrm>
              <a:off x="5643748" y="3344390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2006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0BFDDA06-25D7-D96F-CA60-A8483D4249C0}"/>
                </a:ext>
              </a:extLst>
            </p:cNvPr>
            <p:cNvCxnSpPr/>
            <p:nvPr/>
          </p:nvCxnSpPr>
          <p:spPr>
            <a:xfrm>
              <a:off x="4747884" y="4035411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모서리가 둥근 직사각형 39">
              <a:extLst>
                <a:ext uri="{FF2B5EF4-FFF2-40B4-BE49-F238E27FC236}">
                  <a16:creationId xmlns:a16="http://schemas.microsoft.com/office/drawing/2014/main" id="{529060A5-7BC6-0FC8-9EC7-B1F922E7EDB1}"/>
                </a:ext>
              </a:extLst>
            </p:cNvPr>
            <p:cNvSpPr/>
            <p:nvPr/>
          </p:nvSpPr>
          <p:spPr>
            <a:xfrm>
              <a:off x="7326225" y="3715543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+mn-ea"/>
                </a:rPr>
                <a:t>자기부호화기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F332EC5-9732-585F-A6A8-C44B030D85EC}"/>
                </a:ext>
              </a:extLst>
            </p:cNvPr>
            <p:cNvSpPr/>
            <p:nvPr/>
          </p:nvSpPr>
          <p:spPr>
            <a:xfrm>
              <a:off x="7956048" y="3370033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2007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09F79161-7D67-27C0-0B7F-BD16883CEB40}"/>
                </a:ext>
              </a:extLst>
            </p:cNvPr>
            <p:cNvCxnSpPr>
              <a:endCxn id="75" idx="1"/>
            </p:cNvCxnSpPr>
            <p:nvPr/>
          </p:nvCxnSpPr>
          <p:spPr>
            <a:xfrm flipV="1">
              <a:off x="7076708" y="4048232"/>
              <a:ext cx="249517" cy="12822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F1325BD1-2A6E-2534-6042-03D8C4174CEC}"/>
                </a:ext>
              </a:extLst>
            </p:cNvPr>
            <p:cNvCxnSpPr/>
            <p:nvPr/>
          </p:nvCxnSpPr>
          <p:spPr>
            <a:xfrm>
              <a:off x="2419059" y="4061054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D912591-4D57-88F7-0800-BD81F423983B}"/>
                </a:ext>
              </a:extLst>
            </p:cNvPr>
            <p:cNvSpPr/>
            <p:nvPr/>
          </p:nvSpPr>
          <p:spPr>
            <a:xfrm>
              <a:off x="3168459" y="3370033"/>
              <a:ext cx="1023037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2000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 초</a:t>
              </a:r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89120680-85FE-800C-79E0-577A2FD3FB0B}"/>
                </a:ext>
              </a:extLst>
            </p:cNvPr>
            <p:cNvCxnSpPr/>
            <p:nvPr/>
          </p:nvCxnSpPr>
          <p:spPr>
            <a:xfrm rot="5400000">
              <a:off x="8157947" y="4601674"/>
              <a:ext cx="415861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EAA99351-0255-567E-F6BA-A0B3E474BB77}"/>
                </a:ext>
              </a:extLst>
            </p:cNvPr>
            <p:cNvCxnSpPr/>
            <p:nvPr/>
          </p:nvCxnSpPr>
          <p:spPr>
            <a:xfrm flipH="1">
              <a:off x="4747884" y="5142294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모서리가 둥근 직사각형 57">
              <a:extLst>
                <a:ext uri="{FF2B5EF4-FFF2-40B4-BE49-F238E27FC236}">
                  <a16:creationId xmlns:a16="http://schemas.microsoft.com/office/drawing/2014/main" id="{28F3E79B-8793-BEB5-39F1-82F36FA8F5EE}"/>
                </a:ext>
              </a:extLst>
            </p:cNvPr>
            <p:cNvSpPr/>
            <p:nvPr/>
          </p:nvSpPr>
          <p:spPr>
            <a:xfrm>
              <a:off x="2668576" y="4809605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n-ea"/>
                </a:rPr>
                <a:t>GRU</a:t>
              </a:r>
            </a:p>
            <a:p>
              <a:pPr algn="ctr"/>
              <a:r>
                <a:rPr lang="en-US" altLang="ko-KR" sz="1200" b="1" dirty="0">
                  <a:latin typeface="+mn-ea"/>
                </a:rPr>
                <a:t>(Vanishing Gradient </a:t>
              </a:r>
              <a:r>
                <a:rPr lang="ko-KR" altLang="en-US" sz="1200" b="1" dirty="0">
                  <a:latin typeface="+mn-ea"/>
                </a:rPr>
                <a:t>문제 해결</a:t>
              </a:r>
              <a:r>
                <a:rPr lang="en-US" altLang="ko-KR" sz="1200" b="1" dirty="0">
                  <a:latin typeface="+mn-ea"/>
                </a:rPr>
                <a:t>)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135FEFD-DCE6-2E80-F42E-953BB4648E0D}"/>
                </a:ext>
              </a:extLst>
            </p:cNvPr>
            <p:cNvSpPr/>
            <p:nvPr/>
          </p:nvSpPr>
          <p:spPr>
            <a:xfrm>
              <a:off x="3358005" y="4451273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2014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sp>
          <p:nvSpPr>
            <p:cNvPr id="84" name="모서리가 둥근 직사각형 63">
              <a:extLst>
                <a:ext uri="{FF2B5EF4-FFF2-40B4-BE49-F238E27FC236}">
                  <a16:creationId xmlns:a16="http://schemas.microsoft.com/office/drawing/2014/main" id="{3C937DAA-2926-5686-6AF0-6F2B6CABF250}"/>
                </a:ext>
              </a:extLst>
            </p:cNvPr>
            <p:cNvSpPr/>
            <p:nvPr/>
          </p:nvSpPr>
          <p:spPr>
            <a:xfrm>
              <a:off x="2657487" y="2540041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LSTM</a:t>
              </a:r>
              <a:endParaRPr lang="ko-KR" altLang="en-US" sz="1400" b="1" dirty="0">
                <a:latin typeface="+mn-e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555E6E2-1E1F-9A5B-AC30-A7FC18CFDA4E}"/>
                </a:ext>
              </a:extLst>
            </p:cNvPr>
            <p:cNvSpPr/>
            <p:nvPr/>
          </p:nvSpPr>
          <p:spPr>
            <a:xfrm>
              <a:off x="3305780" y="2183442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1997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sp>
          <p:nvSpPr>
            <p:cNvPr id="86" name="모서리가 둥근 직사각형 68">
              <a:extLst>
                <a:ext uri="{FF2B5EF4-FFF2-40B4-BE49-F238E27FC236}">
                  <a16:creationId xmlns:a16="http://schemas.microsoft.com/office/drawing/2014/main" id="{A3F471B5-2021-E571-FA97-D92F30EDE7D9}"/>
                </a:ext>
              </a:extLst>
            </p:cNvPr>
            <p:cNvSpPr/>
            <p:nvPr/>
          </p:nvSpPr>
          <p:spPr>
            <a:xfrm>
              <a:off x="4997400" y="4809605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atin typeface="+mn-ea"/>
                </a:rPr>
                <a:t>ReLU</a:t>
              </a:r>
              <a:r>
                <a:rPr lang="en-US" altLang="ko-KR" sz="1200" b="1" dirty="0">
                  <a:latin typeface="+mn-ea"/>
                </a:rPr>
                <a:t> </a:t>
              </a:r>
              <a:r>
                <a:rPr lang="ko-KR" altLang="en-US" sz="1200" b="1" dirty="0">
                  <a:latin typeface="+mn-ea"/>
                </a:rPr>
                <a:t>적용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(Vanishing Gradient </a:t>
              </a:r>
              <a:r>
                <a:rPr lang="ko-KR" altLang="en-US" sz="1200" b="1" dirty="0">
                  <a:latin typeface="+mn-ea"/>
                </a:rPr>
                <a:t>문제 해결</a:t>
              </a:r>
              <a:r>
                <a:rPr lang="en-US" altLang="ko-KR" sz="1200" b="1" dirty="0">
                  <a:latin typeface="+mn-ea"/>
                </a:rPr>
                <a:t>)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87" name="모서리가 둥근 직사각형 70">
              <a:extLst>
                <a:ext uri="{FF2B5EF4-FFF2-40B4-BE49-F238E27FC236}">
                  <a16:creationId xmlns:a16="http://schemas.microsoft.com/office/drawing/2014/main" id="{A7665612-06AE-6FBD-7563-3C11DF59EB08}"/>
                </a:ext>
              </a:extLst>
            </p:cNvPr>
            <p:cNvSpPr/>
            <p:nvPr/>
          </p:nvSpPr>
          <p:spPr>
            <a:xfrm>
              <a:off x="7331854" y="4809605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n-ea"/>
                </a:rPr>
                <a:t>Dropout / </a:t>
              </a:r>
              <a:r>
                <a:rPr lang="en-US" altLang="ko-KR" sz="1200" b="1" dirty="0" err="1">
                  <a:latin typeface="+mn-ea"/>
                </a:rPr>
                <a:t>Maxout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(</a:t>
              </a:r>
              <a:r>
                <a:rPr lang="ko-KR" altLang="en-US" sz="1200" b="1" dirty="0" err="1">
                  <a:latin typeface="+mn-ea"/>
                </a:rPr>
                <a:t>과적합</a:t>
              </a:r>
              <a:r>
                <a:rPr lang="en-US" altLang="ko-KR" sz="1200" b="1" dirty="0">
                  <a:latin typeface="+mn-ea"/>
                </a:rPr>
                <a:t> </a:t>
              </a:r>
              <a:r>
                <a:rPr lang="ko-KR" altLang="en-US" sz="1200" b="1" dirty="0">
                  <a:latin typeface="+mn-ea"/>
                </a:rPr>
                <a:t>문제 해결</a:t>
              </a:r>
              <a:r>
                <a:rPr lang="en-US" altLang="ko-KR" sz="1200" b="1" dirty="0">
                  <a:latin typeface="+mn-ea"/>
                </a:rPr>
                <a:t>)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75305DC-A284-AD3F-A825-4EBE38BE78E2}"/>
                </a:ext>
              </a:extLst>
            </p:cNvPr>
            <p:cNvSpPr/>
            <p:nvPr/>
          </p:nvSpPr>
          <p:spPr>
            <a:xfrm>
              <a:off x="8607880" y="4476916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2013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0BB5ECB2-AAE1-5A04-0A05-ED97181A2E58}"/>
                </a:ext>
              </a:extLst>
            </p:cNvPr>
            <p:cNvCxnSpPr/>
            <p:nvPr/>
          </p:nvCxnSpPr>
          <p:spPr>
            <a:xfrm flipH="1">
              <a:off x="2413430" y="5142294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모서리가 둥근 직사각형 73">
              <a:extLst>
                <a:ext uri="{FF2B5EF4-FFF2-40B4-BE49-F238E27FC236}">
                  <a16:creationId xmlns:a16="http://schemas.microsoft.com/office/drawing/2014/main" id="{59A7F100-D4B9-832F-AE04-ECCC13DD6E7F}"/>
                </a:ext>
              </a:extLst>
            </p:cNvPr>
            <p:cNvSpPr/>
            <p:nvPr/>
          </p:nvSpPr>
          <p:spPr>
            <a:xfrm>
              <a:off x="334123" y="4809605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DQN</a:t>
              </a:r>
            </a:p>
            <a:p>
              <a:pPr algn="ctr"/>
              <a:r>
                <a:rPr lang="en-US" altLang="ko-KR" sz="1400" b="1" dirty="0">
                  <a:latin typeface="+mn-ea"/>
                </a:rPr>
                <a:t>(</a:t>
              </a:r>
              <a:r>
                <a:rPr lang="en-US" altLang="ko-KR" sz="1400" b="1" dirty="0" err="1">
                  <a:latin typeface="+mn-ea"/>
                </a:rPr>
                <a:t>Alphago</a:t>
              </a:r>
              <a:r>
                <a:rPr lang="en-US" altLang="ko-KR" sz="1400" b="1" dirty="0">
                  <a:latin typeface="+mn-ea"/>
                </a:rPr>
                <a:t>)</a:t>
              </a:r>
              <a:endParaRPr lang="ko-KR" altLang="en-US" sz="1400" b="1" dirty="0">
                <a:latin typeface="+mn-ea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B07193C-F807-F21D-DD50-E82E4455E48D}"/>
                </a:ext>
              </a:extLst>
            </p:cNvPr>
            <p:cNvSpPr/>
            <p:nvPr/>
          </p:nvSpPr>
          <p:spPr>
            <a:xfrm>
              <a:off x="996119" y="4451273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2015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B57FA6A1-7644-2ACA-6E3A-8971425AD68C}"/>
                </a:ext>
              </a:extLst>
            </p:cNvPr>
            <p:cNvCxnSpPr>
              <a:stCxn id="87" idx="1"/>
              <a:endCxn id="86" idx="3"/>
            </p:cNvCxnSpPr>
            <p:nvPr/>
          </p:nvCxnSpPr>
          <p:spPr>
            <a:xfrm rot="10800000">
              <a:off x="7076709" y="5142294"/>
              <a:ext cx="255146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모서리가 둥근 직사각형 73">
              <a:extLst>
                <a:ext uri="{FF2B5EF4-FFF2-40B4-BE49-F238E27FC236}">
                  <a16:creationId xmlns:a16="http://schemas.microsoft.com/office/drawing/2014/main" id="{4C089D3B-8448-9A2B-F108-F00A463E6A01}"/>
                </a:ext>
              </a:extLst>
            </p:cNvPr>
            <p:cNvSpPr/>
            <p:nvPr/>
          </p:nvSpPr>
          <p:spPr>
            <a:xfrm>
              <a:off x="334123" y="5882022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latin typeface="+mn-ea"/>
                </a:rPr>
                <a:t>ChatGPT</a:t>
              </a:r>
              <a:r>
                <a:rPr lang="en-US" altLang="ko-KR" sz="1400" b="1" dirty="0">
                  <a:latin typeface="+mn-ea"/>
                </a:rPr>
                <a:t>(MS Bing)</a:t>
              </a:r>
              <a:endParaRPr lang="ko-KR" altLang="en-US" sz="1400" b="1" dirty="0">
                <a:latin typeface="+mn-ea"/>
              </a:endParaRPr>
            </a:p>
          </p:txBody>
        </p: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3B6EDC15-4B13-0F4F-A620-90015BEA0FE9}"/>
                </a:ext>
              </a:extLst>
            </p:cNvPr>
            <p:cNvCxnSpPr>
              <a:cxnSpLocks/>
              <a:stCxn id="90" idx="2"/>
              <a:endCxn id="93" idx="0"/>
            </p:cNvCxnSpPr>
            <p:nvPr/>
          </p:nvCxnSpPr>
          <p:spPr>
            <a:xfrm>
              <a:off x="1373777" y="5474983"/>
              <a:ext cx="0" cy="40703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89E0002C-94CB-4221-C679-B3E21F7B7750}"/>
                </a:ext>
              </a:extLst>
            </p:cNvPr>
            <p:cNvSpPr/>
            <p:nvPr/>
          </p:nvSpPr>
          <p:spPr>
            <a:xfrm>
              <a:off x="403893" y="5559438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2023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3629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-818574" y="1347880"/>
            <a:ext cx="7556864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AND </a:t>
            </a:r>
            <a:r>
              <a:rPr lang="ko-KR" altLang="en-US" sz="3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게이트</a:t>
            </a: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82873"/>
              </p:ext>
            </p:extLst>
          </p:nvPr>
        </p:nvGraphicFramePr>
        <p:xfrm>
          <a:off x="583303" y="2333254"/>
          <a:ext cx="4753110" cy="3293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84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8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x1</a:t>
                      </a:r>
                      <a:endParaRPr lang="ko-KR" altLang="en-US" sz="36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x2</a:t>
                      </a:r>
                      <a:endParaRPr lang="ko-KR" altLang="en-US" sz="36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AND</a:t>
                      </a:r>
                      <a:endParaRPr lang="ko-KR" altLang="en-US" sz="36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1ADCBFF5-AE5B-4113-829B-9D07EA80684D}"/>
              </a:ext>
            </a:extLst>
          </p:cNvPr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역사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XOR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03C8F0-0D45-498C-B180-4303C9DEC087}"/>
              </a:ext>
            </a:extLst>
          </p:cNvPr>
          <p:cNvGrpSpPr/>
          <p:nvPr/>
        </p:nvGrpSpPr>
        <p:grpSpPr>
          <a:xfrm>
            <a:off x="6496874" y="1973986"/>
            <a:ext cx="2825823" cy="3347162"/>
            <a:chOff x="199137" y="1617220"/>
            <a:chExt cx="2825823" cy="3347162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CC655304-0437-474E-BC90-1C69C4B4940A}"/>
                </a:ext>
              </a:extLst>
            </p:cNvPr>
            <p:cNvCxnSpPr/>
            <p:nvPr/>
          </p:nvCxnSpPr>
          <p:spPr>
            <a:xfrm flipV="1">
              <a:off x="791515" y="2053774"/>
              <a:ext cx="0" cy="180977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74ED372-22EA-4F61-89BF-C05FD07C41A5}"/>
                </a:ext>
              </a:extLst>
            </p:cNvPr>
            <p:cNvCxnSpPr/>
            <p:nvPr/>
          </p:nvCxnSpPr>
          <p:spPr>
            <a:xfrm>
              <a:off x="770249" y="3847660"/>
              <a:ext cx="1760356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D16ED75-AED0-44C7-BC4D-603D27723EA0}"/>
                </a:ext>
              </a:extLst>
            </p:cNvPr>
            <p:cNvSpPr/>
            <p:nvPr/>
          </p:nvSpPr>
          <p:spPr>
            <a:xfrm>
              <a:off x="199137" y="1617220"/>
              <a:ext cx="575720" cy="40449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x1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DB13124-14D2-419D-98A2-FA38D3639796}"/>
                </a:ext>
              </a:extLst>
            </p:cNvPr>
            <p:cNvSpPr/>
            <p:nvPr/>
          </p:nvSpPr>
          <p:spPr>
            <a:xfrm>
              <a:off x="288076" y="3900462"/>
              <a:ext cx="593439" cy="40449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0B7DB06-D805-4296-A1BD-4993885F863F}"/>
                </a:ext>
              </a:extLst>
            </p:cNvPr>
            <p:cNvSpPr/>
            <p:nvPr/>
          </p:nvSpPr>
          <p:spPr>
            <a:xfrm>
              <a:off x="1207518" y="4559886"/>
              <a:ext cx="770527" cy="40449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AND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0B7488A-9FD6-424D-87F4-BCF8EB9A4874}"/>
                </a:ext>
              </a:extLst>
            </p:cNvPr>
            <p:cNvSpPr/>
            <p:nvPr/>
          </p:nvSpPr>
          <p:spPr>
            <a:xfrm>
              <a:off x="2431521" y="4194709"/>
              <a:ext cx="593439" cy="40449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x2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C2290C4-8E8F-4EFA-8CFE-DDD0386ADF5A}"/>
                </a:ext>
              </a:extLst>
            </p:cNvPr>
            <p:cNvSpPr/>
            <p:nvPr/>
          </p:nvSpPr>
          <p:spPr>
            <a:xfrm>
              <a:off x="1472225" y="3911095"/>
              <a:ext cx="593439" cy="40449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8EEC8A7-953B-4F02-8CD7-B757EA8F6E05}"/>
                </a:ext>
              </a:extLst>
            </p:cNvPr>
            <p:cNvSpPr/>
            <p:nvPr/>
          </p:nvSpPr>
          <p:spPr>
            <a:xfrm>
              <a:off x="277444" y="2735145"/>
              <a:ext cx="593439" cy="40449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2B1B123-E9BE-4C10-A56D-5E4091C0E8A5}"/>
                </a:ext>
              </a:extLst>
            </p:cNvPr>
            <p:cNvSpPr/>
            <p:nvPr/>
          </p:nvSpPr>
          <p:spPr>
            <a:xfrm>
              <a:off x="1667414" y="2854687"/>
              <a:ext cx="203062" cy="203062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AA2856A-A94A-4A91-996B-65147540FA74}"/>
                </a:ext>
              </a:extLst>
            </p:cNvPr>
            <p:cNvSpPr/>
            <p:nvPr/>
          </p:nvSpPr>
          <p:spPr>
            <a:xfrm>
              <a:off x="1667413" y="3764953"/>
              <a:ext cx="203062" cy="203062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E2B5368-99C8-4FD5-A37C-D17E5DC5C869}"/>
                </a:ext>
              </a:extLst>
            </p:cNvPr>
            <p:cNvSpPr/>
            <p:nvPr/>
          </p:nvSpPr>
          <p:spPr>
            <a:xfrm>
              <a:off x="702854" y="3756426"/>
              <a:ext cx="203062" cy="203062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AE70233-DA2C-40FD-897B-898547D06292}"/>
                </a:ext>
              </a:extLst>
            </p:cNvPr>
            <p:cNvSpPr/>
            <p:nvPr/>
          </p:nvSpPr>
          <p:spPr>
            <a:xfrm>
              <a:off x="689984" y="2854687"/>
              <a:ext cx="203062" cy="203062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9B3E3C9-8DA5-4BA8-92C4-C363129DD7EC}"/>
              </a:ext>
            </a:extLst>
          </p:cNvPr>
          <p:cNvCxnSpPr/>
          <p:nvPr/>
        </p:nvCxnSpPr>
        <p:spPr>
          <a:xfrm>
            <a:off x="6904527" y="2470640"/>
            <a:ext cx="1944524" cy="20808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31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-862707" y="1339307"/>
            <a:ext cx="7556864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OR </a:t>
            </a:r>
            <a:r>
              <a:rPr lang="ko-KR" altLang="en-US" sz="3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게이트</a:t>
            </a: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335730"/>
              </p:ext>
            </p:extLst>
          </p:nvPr>
        </p:nvGraphicFramePr>
        <p:xfrm>
          <a:off x="626846" y="2325068"/>
          <a:ext cx="4753110" cy="3293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84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8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x1</a:t>
                      </a:r>
                      <a:endParaRPr lang="ko-KR" altLang="en-US" sz="36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x2</a:t>
                      </a:r>
                      <a:endParaRPr lang="ko-KR" altLang="en-US" sz="36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OR</a:t>
                      </a:r>
                      <a:endParaRPr lang="ko-KR" altLang="en-US" sz="36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B6D192D-8215-4BCC-9D85-D2129DD0028B}"/>
              </a:ext>
            </a:extLst>
          </p:cNvPr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역사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XOR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6B9D3E-3990-4246-997A-4709A326FE6D}"/>
              </a:ext>
            </a:extLst>
          </p:cNvPr>
          <p:cNvGrpSpPr/>
          <p:nvPr/>
        </p:nvGrpSpPr>
        <p:grpSpPr>
          <a:xfrm>
            <a:off x="6514224" y="1953614"/>
            <a:ext cx="2825823" cy="3347162"/>
            <a:chOff x="199137" y="1617220"/>
            <a:chExt cx="2825823" cy="3347162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318DD7A2-823D-4D0C-8ABB-12E5940D7CE2}"/>
                </a:ext>
              </a:extLst>
            </p:cNvPr>
            <p:cNvCxnSpPr/>
            <p:nvPr/>
          </p:nvCxnSpPr>
          <p:spPr>
            <a:xfrm flipV="1">
              <a:off x="791515" y="2053774"/>
              <a:ext cx="0" cy="180977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23DA2CB-766D-4B2F-9C5A-6C697FD1D3C9}"/>
                </a:ext>
              </a:extLst>
            </p:cNvPr>
            <p:cNvCxnSpPr/>
            <p:nvPr/>
          </p:nvCxnSpPr>
          <p:spPr>
            <a:xfrm>
              <a:off x="770249" y="3847660"/>
              <a:ext cx="1760356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F2912E-ADF8-41C8-9BD9-5075BF05E61F}"/>
                </a:ext>
              </a:extLst>
            </p:cNvPr>
            <p:cNvSpPr/>
            <p:nvPr/>
          </p:nvSpPr>
          <p:spPr>
            <a:xfrm>
              <a:off x="199137" y="1617220"/>
              <a:ext cx="575720" cy="40449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x1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82E9320-4B96-4C0A-A725-D8B025C79700}"/>
                </a:ext>
              </a:extLst>
            </p:cNvPr>
            <p:cNvSpPr/>
            <p:nvPr/>
          </p:nvSpPr>
          <p:spPr>
            <a:xfrm>
              <a:off x="288076" y="3900462"/>
              <a:ext cx="593439" cy="40449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40E987C-9382-4937-AB03-D6033FC1502F}"/>
                </a:ext>
              </a:extLst>
            </p:cNvPr>
            <p:cNvSpPr/>
            <p:nvPr/>
          </p:nvSpPr>
          <p:spPr>
            <a:xfrm>
              <a:off x="1216754" y="4559886"/>
              <a:ext cx="681073" cy="40449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OR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F4568CC-358C-4C85-9553-FFB67E886869}"/>
                </a:ext>
              </a:extLst>
            </p:cNvPr>
            <p:cNvSpPr/>
            <p:nvPr/>
          </p:nvSpPr>
          <p:spPr>
            <a:xfrm>
              <a:off x="2431521" y="4194709"/>
              <a:ext cx="593439" cy="40449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x2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7A70337-8EC6-4C7B-8369-F6A57F6D020C}"/>
                </a:ext>
              </a:extLst>
            </p:cNvPr>
            <p:cNvSpPr/>
            <p:nvPr/>
          </p:nvSpPr>
          <p:spPr>
            <a:xfrm>
              <a:off x="1472225" y="3911095"/>
              <a:ext cx="593439" cy="40449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D628E1E-37C1-4D24-A54A-151FB23FCF49}"/>
                </a:ext>
              </a:extLst>
            </p:cNvPr>
            <p:cNvSpPr/>
            <p:nvPr/>
          </p:nvSpPr>
          <p:spPr>
            <a:xfrm>
              <a:off x="277444" y="2735145"/>
              <a:ext cx="593439" cy="40449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97E73E3-D839-4775-9756-30A506F12321}"/>
                </a:ext>
              </a:extLst>
            </p:cNvPr>
            <p:cNvSpPr/>
            <p:nvPr/>
          </p:nvSpPr>
          <p:spPr>
            <a:xfrm>
              <a:off x="1667414" y="2854687"/>
              <a:ext cx="203062" cy="203062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F81D1DD-5863-4C59-B65C-8DBD9DD4ACCF}"/>
                </a:ext>
              </a:extLst>
            </p:cNvPr>
            <p:cNvSpPr/>
            <p:nvPr/>
          </p:nvSpPr>
          <p:spPr>
            <a:xfrm>
              <a:off x="1667413" y="3764953"/>
              <a:ext cx="203062" cy="20306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7DAA92B-56B5-4C39-AA37-EFE0AD6B3EF7}"/>
                </a:ext>
              </a:extLst>
            </p:cNvPr>
            <p:cNvSpPr/>
            <p:nvPr/>
          </p:nvSpPr>
          <p:spPr>
            <a:xfrm>
              <a:off x="702854" y="3756426"/>
              <a:ext cx="203062" cy="203062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66082F6-AC9B-46A0-8D85-CCA512CF1FB8}"/>
                </a:ext>
              </a:extLst>
            </p:cNvPr>
            <p:cNvSpPr/>
            <p:nvPr/>
          </p:nvSpPr>
          <p:spPr>
            <a:xfrm>
              <a:off x="689984" y="2854687"/>
              <a:ext cx="203062" cy="20306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E8892EE-0D69-494B-9A1A-9BBDE93D5FB3}"/>
              </a:ext>
            </a:extLst>
          </p:cNvPr>
          <p:cNvCxnSpPr/>
          <p:nvPr/>
        </p:nvCxnSpPr>
        <p:spPr>
          <a:xfrm>
            <a:off x="6280640" y="2897296"/>
            <a:ext cx="1944524" cy="20808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39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-846586" y="1415580"/>
            <a:ext cx="7556864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XOR </a:t>
            </a:r>
            <a:r>
              <a:rPr lang="ko-KR" altLang="en-US" sz="3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게이트</a:t>
            </a: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806887"/>
              </p:ext>
            </p:extLst>
          </p:nvPr>
        </p:nvGraphicFramePr>
        <p:xfrm>
          <a:off x="642967" y="2336688"/>
          <a:ext cx="4753110" cy="3293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84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8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x1</a:t>
                      </a:r>
                      <a:endParaRPr lang="ko-KR" altLang="en-US" sz="36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x2</a:t>
                      </a:r>
                      <a:endParaRPr lang="ko-KR" altLang="en-US" sz="36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kern="1200" dirty="0">
                          <a:solidFill>
                            <a:schemeClr val="dk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XOR</a:t>
                      </a:r>
                      <a:endParaRPr lang="ko-KR" altLang="en-US" sz="3600" b="1" kern="1200" dirty="0">
                        <a:solidFill>
                          <a:schemeClr val="dk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kern="1200" dirty="0">
                          <a:solidFill>
                            <a:schemeClr val="dk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0</a:t>
                      </a:r>
                      <a:endParaRPr lang="ko-KR" altLang="en-US" sz="3600" b="0" kern="1200" dirty="0">
                        <a:solidFill>
                          <a:schemeClr val="dk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3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kern="1200" dirty="0">
                          <a:solidFill>
                            <a:schemeClr val="dk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0</a:t>
                      </a:r>
                      <a:endParaRPr lang="ko-KR" altLang="en-US" sz="3600" b="0" kern="1200" dirty="0">
                        <a:solidFill>
                          <a:schemeClr val="dk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3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kern="1200" dirty="0">
                          <a:solidFill>
                            <a:schemeClr val="dk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3600" b="0" kern="1200" dirty="0">
                        <a:solidFill>
                          <a:schemeClr val="dk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3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kern="1200" dirty="0">
                          <a:solidFill>
                            <a:schemeClr val="dk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sz="3600" b="0" kern="1200" dirty="0">
                        <a:solidFill>
                          <a:schemeClr val="dk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3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E4BF67E1-7849-4987-8F86-1E235786331D}"/>
              </a:ext>
            </a:extLst>
          </p:cNvPr>
          <p:cNvGrpSpPr/>
          <p:nvPr/>
        </p:nvGrpSpPr>
        <p:grpSpPr>
          <a:xfrm>
            <a:off x="6520208" y="1953086"/>
            <a:ext cx="2825823" cy="3347162"/>
            <a:chOff x="199137" y="1617220"/>
            <a:chExt cx="2825823" cy="3347162"/>
          </a:xfrm>
        </p:grpSpPr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C56CD97B-56C9-4D4A-B724-350042B3259B}"/>
                </a:ext>
              </a:extLst>
            </p:cNvPr>
            <p:cNvCxnSpPr/>
            <p:nvPr/>
          </p:nvCxnSpPr>
          <p:spPr>
            <a:xfrm flipV="1">
              <a:off x="791515" y="2053774"/>
              <a:ext cx="0" cy="180977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EDD5EE4-3F1C-4D97-AB5A-F6BE59C58991}"/>
                </a:ext>
              </a:extLst>
            </p:cNvPr>
            <p:cNvCxnSpPr/>
            <p:nvPr/>
          </p:nvCxnSpPr>
          <p:spPr>
            <a:xfrm>
              <a:off x="770249" y="3847660"/>
              <a:ext cx="1760356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EE136D-165D-454B-B3F4-AF2892D20AF0}"/>
                </a:ext>
              </a:extLst>
            </p:cNvPr>
            <p:cNvSpPr/>
            <p:nvPr/>
          </p:nvSpPr>
          <p:spPr>
            <a:xfrm>
              <a:off x="199137" y="1617220"/>
              <a:ext cx="575720" cy="40449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x1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2DE4473-756F-4B77-AD53-D5BC6A4AC3E1}"/>
                </a:ext>
              </a:extLst>
            </p:cNvPr>
            <p:cNvSpPr/>
            <p:nvPr/>
          </p:nvSpPr>
          <p:spPr>
            <a:xfrm>
              <a:off x="288076" y="3900462"/>
              <a:ext cx="593439" cy="40449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6C8B48-72F4-4501-9020-4D6E9B5B7133}"/>
                </a:ext>
              </a:extLst>
            </p:cNvPr>
            <p:cNvSpPr/>
            <p:nvPr/>
          </p:nvSpPr>
          <p:spPr>
            <a:xfrm>
              <a:off x="1209824" y="4559886"/>
              <a:ext cx="848910" cy="40449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XOR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FE54DDB-7267-4ECA-A0F9-DE28C63A6BCA}"/>
                </a:ext>
              </a:extLst>
            </p:cNvPr>
            <p:cNvSpPr/>
            <p:nvPr/>
          </p:nvSpPr>
          <p:spPr>
            <a:xfrm>
              <a:off x="2431521" y="4194709"/>
              <a:ext cx="593439" cy="40449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x2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DD451DE-3DC7-4FA8-BEFB-8DB6A7DBC90D}"/>
                </a:ext>
              </a:extLst>
            </p:cNvPr>
            <p:cNvSpPr/>
            <p:nvPr/>
          </p:nvSpPr>
          <p:spPr>
            <a:xfrm>
              <a:off x="1472225" y="3911095"/>
              <a:ext cx="593439" cy="40449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9FF500-D2B6-4260-9CD0-6FA845CE0ADF}"/>
                </a:ext>
              </a:extLst>
            </p:cNvPr>
            <p:cNvSpPr/>
            <p:nvPr/>
          </p:nvSpPr>
          <p:spPr>
            <a:xfrm>
              <a:off x="277444" y="2735145"/>
              <a:ext cx="593439" cy="40449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F2A9C10-FD50-4AB8-87FE-C30B3029756C}"/>
                </a:ext>
              </a:extLst>
            </p:cNvPr>
            <p:cNvSpPr/>
            <p:nvPr/>
          </p:nvSpPr>
          <p:spPr>
            <a:xfrm>
              <a:off x="1667414" y="2854687"/>
              <a:ext cx="203062" cy="203062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D9764B2-E16E-4FE2-86D1-DABC1A063475}"/>
                </a:ext>
              </a:extLst>
            </p:cNvPr>
            <p:cNvSpPr/>
            <p:nvPr/>
          </p:nvSpPr>
          <p:spPr>
            <a:xfrm>
              <a:off x="1667413" y="3764953"/>
              <a:ext cx="203062" cy="20306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1201063-DC36-497B-8A4E-68175C1E592F}"/>
                </a:ext>
              </a:extLst>
            </p:cNvPr>
            <p:cNvSpPr/>
            <p:nvPr/>
          </p:nvSpPr>
          <p:spPr>
            <a:xfrm>
              <a:off x="702854" y="3756426"/>
              <a:ext cx="203062" cy="203062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BAF5D12-B56D-40C2-8342-19B862180093}"/>
                </a:ext>
              </a:extLst>
            </p:cNvPr>
            <p:cNvSpPr/>
            <p:nvPr/>
          </p:nvSpPr>
          <p:spPr>
            <a:xfrm>
              <a:off x="689984" y="2854687"/>
              <a:ext cx="203062" cy="20306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8CFEA98-B3EB-4573-952D-0000173177F4}"/>
              </a:ext>
            </a:extLst>
          </p:cNvPr>
          <p:cNvSpPr/>
          <p:nvPr/>
        </p:nvSpPr>
        <p:spPr>
          <a:xfrm>
            <a:off x="7173482" y="3393615"/>
            <a:ext cx="848910" cy="65071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10X10 Bold" pitchFamily="50" charset="-127"/>
                <a:ea typeface="10X10 Bold" pitchFamily="50" charset="-127"/>
              </a:rPr>
              <a:t>X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9136EA-23DD-4F9D-B08A-837ECA2FDCDA}"/>
              </a:ext>
            </a:extLst>
          </p:cNvPr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역사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XOR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99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66821" y="2733154"/>
            <a:ext cx="7556864" cy="150300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AND,OR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는 해결이 가능하지만</a:t>
            </a: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간단한 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XOR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문제를 해결 할 </a:t>
            </a:r>
            <a:r>
              <a:rPr lang="ko-KR" altLang="en-US" sz="32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 없었다</a:t>
            </a:r>
            <a:r>
              <a:rPr lang="en-US" altLang="ko-KR" sz="32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8C606E-CEDF-4194-9F25-A51B65ECE7EF}"/>
              </a:ext>
            </a:extLst>
          </p:cNvPr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역사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XOR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26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AF75E7F-190B-4D24-9EB9-5995B3D95B68}"/>
              </a:ext>
            </a:extLst>
          </p:cNvPr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역사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XOR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 해결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(MLP)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6711F3-A7FD-4D96-8E15-7F4F6EB9B810}"/>
              </a:ext>
            </a:extLst>
          </p:cNvPr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77E344-9DE3-445D-B575-ED9A1E09633E}"/>
              </a:ext>
            </a:extLst>
          </p:cNvPr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A28948-C6F5-0187-9AD7-A21F873E9E6A}"/>
              </a:ext>
            </a:extLst>
          </p:cNvPr>
          <p:cNvGrpSpPr/>
          <p:nvPr/>
        </p:nvGrpSpPr>
        <p:grpSpPr>
          <a:xfrm>
            <a:off x="334123" y="1015566"/>
            <a:ext cx="9077038" cy="5531834"/>
            <a:chOff x="334123" y="1015566"/>
            <a:chExt cx="9077038" cy="5531834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D0F302CE-F15F-55A0-1398-70D52CCFB957}"/>
                </a:ext>
              </a:extLst>
            </p:cNvPr>
            <p:cNvSpPr/>
            <p:nvPr/>
          </p:nvSpPr>
          <p:spPr>
            <a:xfrm>
              <a:off x="339752" y="1373898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ANN </a:t>
              </a:r>
              <a:r>
                <a:rPr lang="ko-KR" altLang="en-US" sz="1400" b="1" dirty="0">
                  <a:latin typeface="+mn-ea"/>
                </a:rPr>
                <a:t>개념 도입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3E4FBD-92AA-13FF-02A9-C0E877A019C7}"/>
                </a:ext>
              </a:extLst>
            </p:cNvPr>
            <p:cNvSpPr/>
            <p:nvPr/>
          </p:nvSpPr>
          <p:spPr>
            <a:xfrm>
              <a:off x="985997" y="1015566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1943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AD8E284C-A5D6-C40F-2E87-C5A4BB7239E3}"/>
                </a:ext>
              </a:extLst>
            </p:cNvPr>
            <p:cNvSpPr/>
            <p:nvPr/>
          </p:nvSpPr>
          <p:spPr>
            <a:xfrm>
              <a:off x="2668576" y="1373898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latin typeface="+mn-ea"/>
                </a:rPr>
                <a:t>Perceptron</a:t>
              </a:r>
              <a:r>
                <a:rPr lang="en-US" altLang="ko-KR" sz="1400" b="1" dirty="0">
                  <a:latin typeface="+mn-ea"/>
                </a:rPr>
                <a:t> </a:t>
              </a:r>
              <a:r>
                <a:rPr lang="ko-KR" altLang="en-US" sz="1400" b="1" dirty="0">
                  <a:latin typeface="+mn-ea"/>
                </a:rPr>
                <a:t>제안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CC2F81-B400-CB3A-B76E-C76300F92EAD}"/>
                </a:ext>
              </a:extLst>
            </p:cNvPr>
            <p:cNvSpPr/>
            <p:nvPr/>
          </p:nvSpPr>
          <p:spPr>
            <a:xfrm>
              <a:off x="3307543" y="1015566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1958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704CC55-B3F8-A1C3-D485-BAC63A180710}"/>
                </a:ext>
              </a:extLst>
            </p:cNvPr>
            <p:cNvCxnSpPr>
              <a:stCxn id="3" idx="3"/>
              <a:endCxn id="5" idx="1"/>
            </p:cNvCxnSpPr>
            <p:nvPr/>
          </p:nvCxnSpPr>
          <p:spPr>
            <a:xfrm>
              <a:off x="2419059" y="1706587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직사각형 8">
              <a:extLst>
                <a:ext uri="{FF2B5EF4-FFF2-40B4-BE49-F238E27FC236}">
                  <a16:creationId xmlns:a16="http://schemas.microsoft.com/office/drawing/2014/main" id="{A4BAF2A1-0CE1-7514-E3EF-1265F54E05BE}"/>
                </a:ext>
              </a:extLst>
            </p:cNvPr>
            <p:cNvSpPr/>
            <p:nvPr/>
          </p:nvSpPr>
          <p:spPr>
            <a:xfrm>
              <a:off x="4997400" y="1399541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XOR </a:t>
              </a:r>
              <a:r>
                <a:rPr lang="ko-KR" altLang="en-US" sz="1400" b="1" dirty="0">
                  <a:latin typeface="+mn-ea"/>
                </a:rPr>
                <a:t>문제 지적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ECEAF00-6ED2-C92D-435D-A56A9BD528FF}"/>
                </a:ext>
              </a:extLst>
            </p:cNvPr>
            <p:cNvSpPr/>
            <p:nvPr/>
          </p:nvSpPr>
          <p:spPr>
            <a:xfrm>
              <a:off x="5636367" y="1041209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1969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27C1726D-008E-0F33-34C0-0AB25C45EB39}"/>
                </a:ext>
              </a:extLst>
            </p:cNvPr>
            <p:cNvCxnSpPr>
              <a:endCxn id="14" idx="1"/>
            </p:cNvCxnSpPr>
            <p:nvPr/>
          </p:nvCxnSpPr>
          <p:spPr>
            <a:xfrm>
              <a:off x="4747884" y="1732230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모서리가 둥근 직사각형 11">
              <a:extLst>
                <a:ext uri="{FF2B5EF4-FFF2-40B4-BE49-F238E27FC236}">
                  <a16:creationId xmlns:a16="http://schemas.microsoft.com/office/drawing/2014/main" id="{DE33ACAB-CC90-4DD9-4D02-E8C75A44CBED}"/>
                </a:ext>
              </a:extLst>
            </p:cNvPr>
            <p:cNvSpPr/>
            <p:nvPr/>
          </p:nvSpPr>
          <p:spPr>
            <a:xfrm>
              <a:off x="7326225" y="1399541"/>
              <a:ext cx="2079307" cy="665378"/>
            </a:xfrm>
            <a:prstGeom prst="roundRect">
              <a:avLst/>
            </a:prstGeom>
            <a:solidFill>
              <a:srgbClr val="FFC000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XOR </a:t>
              </a:r>
              <a:r>
                <a:rPr lang="ko-KR" altLang="en-US" sz="1400" b="1" dirty="0">
                  <a:latin typeface="+mn-ea"/>
                </a:rPr>
                <a:t>문제 해결</a:t>
              </a:r>
              <a:endParaRPr lang="en-US" altLang="ko-KR" sz="1400" b="1" dirty="0">
                <a:latin typeface="+mn-ea"/>
              </a:endParaRPr>
            </a:p>
            <a:p>
              <a:pPr algn="ctr"/>
              <a:r>
                <a:rPr lang="en-US" altLang="ko-KR" sz="1400" b="1" dirty="0">
                  <a:latin typeface="+mn-ea"/>
                </a:rPr>
                <a:t>(MLP)</a:t>
              </a:r>
              <a:endParaRPr lang="ko-KR" altLang="en-US" sz="1400" b="1" dirty="0"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38600B5-85AD-6A21-63F7-F90C892CDB53}"/>
                </a:ext>
              </a:extLst>
            </p:cNvPr>
            <p:cNvSpPr/>
            <p:nvPr/>
          </p:nvSpPr>
          <p:spPr>
            <a:xfrm>
              <a:off x="7965192" y="1041209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1986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BFE56C7D-ADD0-C111-27DC-183CDD4A040B}"/>
                </a:ext>
              </a:extLst>
            </p:cNvPr>
            <p:cNvCxnSpPr>
              <a:endCxn id="58" idx="1"/>
            </p:cNvCxnSpPr>
            <p:nvPr/>
          </p:nvCxnSpPr>
          <p:spPr>
            <a:xfrm>
              <a:off x="7076708" y="1732230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모서리가 둥근 직사각형 14">
              <a:extLst>
                <a:ext uri="{FF2B5EF4-FFF2-40B4-BE49-F238E27FC236}">
                  <a16:creationId xmlns:a16="http://schemas.microsoft.com/office/drawing/2014/main" id="{4322F171-2105-CD3F-A322-6B9BD715B99A}"/>
                </a:ext>
              </a:extLst>
            </p:cNvPr>
            <p:cNvSpPr/>
            <p:nvPr/>
          </p:nvSpPr>
          <p:spPr>
            <a:xfrm>
              <a:off x="4997400" y="2540041"/>
              <a:ext cx="4408131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>
                  <a:latin typeface="+mn-ea"/>
                </a:rPr>
                <a:t>파라미터</a:t>
              </a:r>
              <a:r>
                <a:rPr lang="ko-KR" altLang="en-US" sz="1400" b="1" dirty="0">
                  <a:latin typeface="+mn-ea"/>
                </a:rPr>
                <a:t> 개수 증가 </a:t>
              </a:r>
              <a:r>
                <a:rPr lang="en-US" altLang="ko-KR" sz="1400" b="1" dirty="0">
                  <a:latin typeface="+mn-ea"/>
                  <a:sym typeface="Wingdings" pitchFamily="2" charset="2"/>
                </a:rPr>
                <a:t> </a:t>
              </a:r>
              <a:r>
                <a:rPr lang="ko-KR" altLang="en-US" sz="1400" b="1" dirty="0">
                  <a:latin typeface="+mn-ea"/>
                  <a:sym typeface="Wingdings" pitchFamily="2" charset="2"/>
                </a:rPr>
                <a:t>가중치</a:t>
              </a:r>
              <a:r>
                <a:rPr lang="en-US" altLang="ko-KR" sz="1400" b="1" dirty="0">
                  <a:latin typeface="+mn-ea"/>
                  <a:sym typeface="Wingdings" pitchFamily="2" charset="2"/>
                </a:rPr>
                <a:t>, </a:t>
              </a:r>
              <a:r>
                <a:rPr lang="ko-KR" altLang="en-US" sz="1400" b="1" dirty="0">
                  <a:latin typeface="+mn-ea"/>
                  <a:sym typeface="Wingdings" pitchFamily="2" charset="2"/>
                </a:rPr>
                <a:t>편향 학습 어려움 </a:t>
              </a:r>
              <a:r>
                <a:rPr lang="en-US" altLang="ko-KR" sz="1400" b="1" dirty="0">
                  <a:latin typeface="+mn-ea"/>
                  <a:sym typeface="Wingdings" pitchFamily="2" charset="2"/>
                </a:rPr>
                <a:t></a:t>
              </a:r>
              <a:r>
                <a:rPr lang="ko-KR" altLang="en-US" sz="1400" b="1" dirty="0">
                  <a:latin typeface="+mn-ea"/>
                  <a:sym typeface="Wingdings" pitchFamily="2" charset="2"/>
                </a:rPr>
                <a:t> 오차역전파 알고리즘</a:t>
              </a:r>
              <a:endParaRPr lang="ko-KR" altLang="en-US" sz="1400" b="1" dirty="0">
                <a:latin typeface="+mn-ea"/>
              </a:endParaRP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DA7DCD51-57F8-5B73-F487-34139B5333C4}"/>
                </a:ext>
              </a:extLst>
            </p:cNvPr>
            <p:cNvCxnSpPr>
              <a:stCxn id="58" idx="2"/>
            </p:cNvCxnSpPr>
            <p:nvPr/>
          </p:nvCxnSpPr>
          <p:spPr>
            <a:xfrm rot="5400000">
              <a:off x="8129183" y="2301614"/>
              <a:ext cx="473391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8728A9E-EBA3-03BB-131B-E809A9497E3D}"/>
                </a:ext>
              </a:extLst>
            </p:cNvPr>
            <p:cNvSpPr/>
            <p:nvPr/>
          </p:nvSpPr>
          <p:spPr>
            <a:xfrm>
              <a:off x="8560406" y="2205621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1986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sp>
          <p:nvSpPr>
            <p:cNvPr id="64" name="모서리가 둥근 직사각형 22">
              <a:extLst>
                <a:ext uri="{FF2B5EF4-FFF2-40B4-BE49-F238E27FC236}">
                  <a16:creationId xmlns:a16="http://schemas.microsoft.com/office/drawing/2014/main" id="{95A486C1-76C8-758F-8CC9-1B7C2D705AFA}"/>
                </a:ext>
              </a:extLst>
            </p:cNvPr>
            <p:cNvSpPr/>
            <p:nvPr/>
          </p:nvSpPr>
          <p:spPr>
            <a:xfrm>
              <a:off x="339752" y="2540041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CNN</a:t>
              </a:r>
              <a:endParaRPr lang="ko-KR" altLang="en-US" sz="1400" b="1" dirty="0">
                <a:latin typeface="+mn-ea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9229CDC8-19FC-0CD6-F62F-6102DF9D06DA}"/>
                </a:ext>
              </a:extLst>
            </p:cNvPr>
            <p:cNvCxnSpPr>
              <a:stCxn id="61" idx="1"/>
              <a:endCxn id="84" idx="3"/>
            </p:cNvCxnSpPr>
            <p:nvPr/>
          </p:nvCxnSpPr>
          <p:spPr>
            <a:xfrm rot="10800000">
              <a:off x="4736795" y="2872730"/>
              <a:ext cx="260606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6B85C51-CFA3-1335-3081-0138C87C70D0}"/>
                </a:ext>
              </a:extLst>
            </p:cNvPr>
            <p:cNvSpPr/>
            <p:nvPr/>
          </p:nvSpPr>
          <p:spPr>
            <a:xfrm>
              <a:off x="985223" y="2205621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1998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sp>
          <p:nvSpPr>
            <p:cNvPr id="67" name="모서리가 둥근 직사각형 27">
              <a:extLst>
                <a:ext uri="{FF2B5EF4-FFF2-40B4-BE49-F238E27FC236}">
                  <a16:creationId xmlns:a16="http://schemas.microsoft.com/office/drawing/2014/main" id="{41376890-CF95-62A8-7D71-8319B353A25D}"/>
                </a:ext>
              </a:extLst>
            </p:cNvPr>
            <p:cNvSpPr/>
            <p:nvPr/>
          </p:nvSpPr>
          <p:spPr>
            <a:xfrm>
              <a:off x="339752" y="3715543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n-ea"/>
                </a:rPr>
                <a:t>Vanishing Gradient/</a:t>
              </a:r>
              <a:r>
                <a:rPr lang="ko-KR" altLang="en-US" sz="1200" b="1" dirty="0" err="1">
                  <a:latin typeface="+mn-ea"/>
                </a:rPr>
                <a:t>과적합</a:t>
              </a:r>
              <a:r>
                <a:rPr lang="en-US" altLang="ko-KR" sz="1200" b="1" dirty="0">
                  <a:latin typeface="+mn-ea"/>
                </a:rPr>
                <a:t>/</a:t>
              </a:r>
              <a:r>
                <a:rPr lang="ko-KR" altLang="en-US" sz="1200" b="1" dirty="0">
                  <a:latin typeface="+mn-ea"/>
                </a:rPr>
                <a:t>진동</a:t>
              </a:r>
              <a:r>
                <a:rPr lang="en-US" altLang="ko-KR" sz="1200" b="1" dirty="0">
                  <a:latin typeface="+mn-ea"/>
                </a:rPr>
                <a:t>·</a:t>
              </a:r>
              <a:r>
                <a:rPr lang="ko-KR" altLang="en-US" sz="1200" b="1" dirty="0">
                  <a:latin typeface="+mn-ea"/>
                </a:rPr>
                <a:t>발산 문제</a:t>
              </a:r>
              <a:r>
                <a:rPr lang="en-US" altLang="ko-KR" sz="1200" b="1" dirty="0">
                  <a:latin typeface="+mn-ea"/>
                </a:rPr>
                <a:t> </a:t>
              </a:r>
              <a:r>
                <a:rPr lang="ko-KR" altLang="en-US" sz="1200" b="1" dirty="0">
                  <a:latin typeface="+mn-ea"/>
                </a:rPr>
                <a:t>대두</a:t>
              </a: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CBF5622C-A6B2-F6C7-9E76-3DF79CC80839}"/>
                </a:ext>
              </a:extLst>
            </p:cNvPr>
            <p:cNvCxnSpPr>
              <a:stCxn id="84" idx="1"/>
              <a:endCxn id="64" idx="3"/>
            </p:cNvCxnSpPr>
            <p:nvPr/>
          </p:nvCxnSpPr>
          <p:spPr>
            <a:xfrm rot="10800000">
              <a:off x="2419061" y="2872730"/>
              <a:ext cx="23842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4D284CD-AC85-741A-B8A1-BDD1355B8747}"/>
                </a:ext>
              </a:extLst>
            </p:cNvPr>
            <p:cNvSpPr/>
            <p:nvPr/>
          </p:nvSpPr>
          <p:spPr>
            <a:xfrm>
              <a:off x="403894" y="3395676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1990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대</a:t>
              </a: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0E07DD17-A11E-08A6-3FEB-6DC6D431B5CA}"/>
                </a:ext>
              </a:extLst>
            </p:cNvPr>
            <p:cNvCxnSpPr/>
            <p:nvPr/>
          </p:nvCxnSpPr>
          <p:spPr>
            <a:xfrm rot="5400000">
              <a:off x="1101124" y="3440384"/>
              <a:ext cx="473391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모서리가 둥근 직사각형 34">
              <a:extLst>
                <a:ext uri="{FF2B5EF4-FFF2-40B4-BE49-F238E27FC236}">
                  <a16:creationId xmlns:a16="http://schemas.microsoft.com/office/drawing/2014/main" id="{7B5EFA0C-EB9C-4E4D-27A1-F98E614F85B5}"/>
                </a:ext>
              </a:extLst>
            </p:cNvPr>
            <p:cNvSpPr/>
            <p:nvPr/>
          </p:nvSpPr>
          <p:spPr>
            <a:xfrm>
              <a:off x="2668576" y="3715543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+mn-ea"/>
                </a:rPr>
                <a:t>머신러닝의</a:t>
              </a:r>
              <a:r>
                <a:rPr lang="ko-KR" altLang="en-US" sz="1200" b="1" dirty="0">
                  <a:latin typeface="+mn-ea"/>
                </a:rPr>
                <a:t> 전진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(SVM, Random forest)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72" name="모서리가 둥근 직사각형 36">
              <a:extLst>
                <a:ext uri="{FF2B5EF4-FFF2-40B4-BE49-F238E27FC236}">
                  <a16:creationId xmlns:a16="http://schemas.microsoft.com/office/drawing/2014/main" id="{6D047E38-A3E7-73FE-B819-DDA957FBA46A}"/>
                </a:ext>
              </a:extLst>
            </p:cNvPr>
            <p:cNvSpPr/>
            <p:nvPr/>
          </p:nvSpPr>
          <p:spPr>
            <a:xfrm>
              <a:off x="4997400" y="3715543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+mn-ea"/>
                </a:rPr>
                <a:t>과적합</a:t>
              </a:r>
              <a:r>
                <a:rPr lang="ko-KR" altLang="en-US" sz="1200" b="1" dirty="0">
                  <a:latin typeface="+mn-ea"/>
                </a:rPr>
                <a:t> 문제 해결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  <a:sym typeface="Wingdings" pitchFamily="2" charset="2"/>
                </a:rPr>
                <a:t></a:t>
              </a:r>
              <a:r>
                <a:rPr lang="ko-KR" altLang="en-US" sz="1200" b="1" dirty="0" err="1">
                  <a:latin typeface="+mn-ea"/>
                </a:rPr>
                <a:t>비지도학습</a:t>
              </a:r>
              <a:r>
                <a:rPr lang="en-US" altLang="ko-KR" sz="1200" b="1" dirty="0">
                  <a:latin typeface="+mn-ea"/>
                </a:rPr>
                <a:t>-RBM</a:t>
              </a:r>
              <a:r>
                <a:rPr lang="en-US" altLang="ko-KR" sz="1200" b="1" dirty="0">
                  <a:latin typeface="+mn-ea"/>
                  <a:sym typeface="Wingdings" pitchFamily="2" charset="2"/>
                </a:rPr>
                <a:t>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DBN (</a:t>
              </a:r>
              <a:r>
                <a:rPr lang="ko-KR" altLang="en-US" sz="1200" b="1" dirty="0" err="1">
                  <a:latin typeface="+mn-ea"/>
                </a:rPr>
                <a:t>딥러닝</a:t>
              </a:r>
              <a:r>
                <a:rPr lang="en-US" altLang="ko-KR" sz="1200" b="1" dirty="0">
                  <a:latin typeface="+mn-ea"/>
                </a:rPr>
                <a:t>)</a:t>
              </a:r>
              <a:r>
                <a:rPr lang="ko-KR" altLang="en-US" sz="1200" b="1" dirty="0">
                  <a:latin typeface="+mn-ea"/>
                </a:rPr>
                <a:t>제안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5AA6DE5-B93A-C1D5-3A72-FDCF1F7BB438}"/>
                </a:ext>
              </a:extLst>
            </p:cNvPr>
            <p:cNvSpPr/>
            <p:nvPr/>
          </p:nvSpPr>
          <p:spPr>
            <a:xfrm>
              <a:off x="5643748" y="3344390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2006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568C7A01-D7A3-8ABF-02B9-D5FC0395FFA6}"/>
                </a:ext>
              </a:extLst>
            </p:cNvPr>
            <p:cNvCxnSpPr/>
            <p:nvPr/>
          </p:nvCxnSpPr>
          <p:spPr>
            <a:xfrm>
              <a:off x="4747884" y="4035411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모서리가 둥근 직사각형 39">
              <a:extLst>
                <a:ext uri="{FF2B5EF4-FFF2-40B4-BE49-F238E27FC236}">
                  <a16:creationId xmlns:a16="http://schemas.microsoft.com/office/drawing/2014/main" id="{2BC91B2A-40C2-8036-5405-E45258A89890}"/>
                </a:ext>
              </a:extLst>
            </p:cNvPr>
            <p:cNvSpPr/>
            <p:nvPr/>
          </p:nvSpPr>
          <p:spPr>
            <a:xfrm>
              <a:off x="7326225" y="3715543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+mn-ea"/>
                </a:rPr>
                <a:t>자기부호화기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8EF4746-C586-033C-5807-5F5F8CC3E086}"/>
                </a:ext>
              </a:extLst>
            </p:cNvPr>
            <p:cNvSpPr/>
            <p:nvPr/>
          </p:nvSpPr>
          <p:spPr>
            <a:xfrm>
              <a:off x="7956048" y="3370033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2007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532351A0-6D88-B38E-0E65-26E6155E9D2D}"/>
                </a:ext>
              </a:extLst>
            </p:cNvPr>
            <p:cNvCxnSpPr>
              <a:endCxn id="75" idx="1"/>
            </p:cNvCxnSpPr>
            <p:nvPr/>
          </p:nvCxnSpPr>
          <p:spPr>
            <a:xfrm flipV="1">
              <a:off x="7076708" y="4048232"/>
              <a:ext cx="249517" cy="12822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CB91E469-3369-717F-1C61-92A149DDD990}"/>
                </a:ext>
              </a:extLst>
            </p:cNvPr>
            <p:cNvCxnSpPr/>
            <p:nvPr/>
          </p:nvCxnSpPr>
          <p:spPr>
            <a:xfrm>
              <a:off x="2419059" y="4061054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2C32671-EC1B-DB62-99F6-2EA0020FA6CF}"/>
                </a:ext>
              </a:extLst>
            </p:cNvPr>
            <p:cNvSpPr/>
            <p:nvPr/>
          </p:nvSpPr>
          <p:spPr>
            <a:xfrm>
              <a:off x="3168459" y="3370033"/>
              <a:ext cx="1023037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2000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 초</a:t>
              </a:r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52A0DC08-C593-3ED4-66E3-43916AA9274D}"/>
                </a:ext>
              </a:extLst>
            </p:cNvPr>
            <p:cNvCxnSpPr/>
            <p:nvPr/>
          </p:nvCxnSpPr>
          <p:spPr>
            <a:xfrm rot="5400000">
              <a:off x="8157947" y="4601674"/>
              <a:ext cx="415861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A52AB32E-85DA-FCC9-6562-749698DF6DF9}"/>
                </a:ext>
              </a:extLst>
            </p:cNvPr>
            <p:cNvCxnSpPr/>
            <p:nvPr/>
          </p:nvCxnSpPr>
          <p:spPr>
            <a:xfrm flipH="1">
              <a:off x="4747884" y="5142294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모서리가 둥근 직사각형 57">
              <a:extLst>
                <a:ext uri="{FF2B5EF4-FFF2-40B4-BE49-F238E27FC236}">
                  <a16:creationId xmlns:a16="http://schemas.microsoft.com/office/drawing/2014/main" id="{1E97AF24-3701-B235-170D-64EE7B1DA25B}"/>
                </a:ext>
              </a:extLst>
            </p:cNvPr>
            <p:cNvSpPr/>
            <p:nvPr/>
          </p:nvSpPr>
          <p:spPr>
            <a:xfrm>
              <a:off x="2668576" y="4809605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n-ea"/>
                </a:rPr>
                <a:t>GRU</a:t>
              </a:r>
            </a:p>
            <a:p>
              <a:pPr algn="ctr"/>
              <a:r>
                <a:rPr lang="en-US" altLang="ko-KR" sz="1200" b="1" dirty="0">
                  <a:latin typeface="+mn-ea"/>
                </a:rPr>
                <a:t>(Vanishing Gradient </a:t>
              </a:r>
              <a:r>
                <a:rPr lang="ko-KR" altLang="en-US" sz="1200" b="1" dirty="0">
                  <a:latin typeface="+mn-ea"/>
                </a:rPr>
                <a:t>문제 해결</a:t>
              </a:r>
              <a:r>
                <a:rPr lang="en-US" altLang="ko-KR" sz="1200" b="1" dirty="0">
                  <a:latin typeface="+mn-ea"/>
                </a:rPr>
                <a:t>)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C481F62-1469-4EF5-F438-E979827868DF}"/>
                </a:ext>
              </a:extLst>
            </p:cNvPr>
            <p:cNvSpPr/>
            <p:nvPr/>
          </p:nvSpPr>
          <p:spPr>
            <a:xfrm>
              <a:off x="3358005" y="4451273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2014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sp>
          <p:nvSpPr>
            <p:cNvPr id="84" name="모서리가 둥근 직사각형 63">
              <a:extLst>
                <a:ext uri="{FF2B5EF4-FFF2-40B4-BE49-F238E27FC236}">
                  <a16:creationId xmlns:a16="http://schemas.microsoft.com/office/drawing/2014/main" id="{4D901E1E-3DFA-2C06-D27A-B668B17CC940}"/>
                </a:ext>
              </a:extLst>
            </p:cNvPr>
            <p:cNvSpPr/>
            <p:nvPr/>
          </p:nvSpPr>
          <p:spPr>
            <a:xfrm>
              <a:off x="2657487" y="2540041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LSTM</a:t>
              </a:r>
              <a:endParaRPr lang="ko-KR" altLang="en-US" sz="1400" b="1" dirty="0">
                <a:latin typeface="+mn-e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853BA78-CF6D-10CD-F6E3-89843E2FE1B1}"/>
                </a:ext>
              </a:extLst>
            </p:cNvPr>
            <p:cNvSpPr/>
            <p:nvPr/>
          </p:nvSpPr>
          <p:spPr>
            <a:xfrm>
              <a:off x="3305780" y="2183442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1997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sp>
          <p:nvSpPr>
            <p:cNvPr id="86" name="모서리가 둥근 직사각형 68">
              <a:extLst>
                <a:ext uri="{FF2B5EF4-FFF2-40B4-BE49-F238E27FC236}">
                  <a16:creationId xmlns:a16="http://schemas.microsoft.com/office/drawing/2014/main" id="{CB74B538-6750-66DA-5F58-614FC630C945}"/>
                </a:ext>
              </a:extLst>
            </p:cNvPr>
            <p:cNvSpPr/>
            <p:nvPr/>
          </p:nvSpPr>
          <p:spPr>
            <a:xfrm>
              <a:off x="4997400" y="4809605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atin typeface="+mn-ea"/>
                </a:rPr>
                <a:t>ReLU</a:t>
              </a:r>
              <a:r>
                <a:rPr lang="en-US" altLang="ko-KR" sz="1200" b="1" dirty="0">
                  <a:latin typeface="+mn-ea"/>
                </a:rPr>
                <a:t> </a:t>
              </a:r>
              <a:r>
                <a:rPr lang="ko-KR" altLang="en-US" sz="1200" b="1" dirty="0">
                  <a:latin typeface="+mn-ea"/>
                </a:rPr>
                <a:t>적용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(Vanishing Gradient </a:t>
              </a:r>
              <a:r>
                <a:rPr lang="ko-KR" altLang="en-US" sz="1200" b="1" dirty="0">
                  <a:latin typeface="+mn-ea"/>
                </a:rPr>
                <a:t>문제 해결</a:t>
              </a:r>
              <a:r>
                <a:rPr lang="en-US" altLang="ko-KR" sz="1200" b="1" dirty="0">
                  <a:latin typeface="+mn-ea"/>
                </a:rPr>
                <a:t>)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87" name="모서리가 둥근 직사각형 70">
              <a:extLst>
                <a:ext uri="{FF2B5EF4-FFF2-40B4-BE49-F238E27FC236}">
                  <a16:creationId xmlns:a16="http://schemas.microsoft.com/office/drawing/2014/main" id="{532F7D86-FE9B-1717-A71F-12A1DDAE539A}"/>
                </a:ext>
              </a:extLst>
            </p:cNvPr>
            <p:cNvSpPr/>
            <p:nvPr/>
          </p:nvSpPr>
          <p:spPr>
            <a:xfrm>
              <a:off x="7331854" y="4809605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n-ea"/>
                </a:rPr>
                <a:t>Dropout / </a:t>
              </a:r>
              <a:r>
                <a:rPr lang="en-US" altLang="ko-KR" sz="1200" b="1" dirty="0" err="1">
                  <a:latin typeface="+mn-ea"/>
                </a:rPr>
                <a:t>Maxout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(</a:t>
              </a:r>
              <a:r>
                <a:rPr lang="ko-KR" altLang="en-US" sz="1200" b="1" dirty="0" err="1">
                  <a:latin typeface="+mn-ea"/>
                </a:rPr>
                <a:t>과적합</a:t>
              </a:r>
              <a:r>
                <a:rPr lang="en-US" altLang="ko-KR" sz="1200" b="1" dirty="0">
                  <a:latin typeface="+mn-ea"/>
                </a:rPr>
                <a:t> </a:t>
              </a:r>
              <a:r>
                <a:rPr lang="ko-KR" altLang="en-US" sz="1200" b="1" dirty="0">
                  <a:latin typeface="+mn-ea"/>
                </a:rPr>
                <a:t>문제 해결</a:t>
              </a:r>
              <a:r>
                <a:rPr lang="en-US" altLang="ko-KR" sz="1200" b="1" dirty="0">
                  <a:latin typeface="+mn-ea"/>
                </a:rPr>
                <a:t>)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8F70F93-959B-91CF-E6D8-ACEC23EDD7AD}"/>
                </a:ext>
              </a:extLst>
            </p:cNvPr>
            <p:cNvSpPr/>
            <p:nvPr/>
          </p:nvSpPr>
          <p:spPr>
            <a:xfrm>
              <a:off x="8607880" y="4476916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2013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AFD71E04-8916-8F8B-90A0-FB9F1FFD1657}"/>
                </a:ext>
              </a:extLst>
            </p:cNvPr>
            <p:cNvCxnSpPr/>
            <p:nvPr/>
          </p:nvCxnSpPr>
          <p:spPr>
            <a:xfrm flipH="1">
              <a:off x="2413430" y="5142294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모서리가 둥근 직사각형 73">
              <a:extLst>
                <a:ext uri="{FF2B5EF4-FFF2-40B4-BE49-F238E27FC236}">
                  <a16:creationId xmlns:a16="http://schemas.microsoft.com/office/drawing/2014/main" id="{E30EEE0E-9B48-1026-9A50-D1186E30E0C9}"/>
                </a:ext>
              </a:extLst>
            </p:cNvPr>
            <p:cNvSpPr/>
            <p:nvPr/>
          </p:nvSpPr>
          <p:spPr>
            <a:xfrm>
              <a:off x="334123" y="4809605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DQN</a:t>
              </a:r>
            </a:p>
            <a:p>
              <a:pPr algn="ctr"/>
              <a:r>
                <a:rPr lang="en-US" altLang="ko-KR" sz="1400" b="1" dirty="0">
                  <a:latin typeface="+mn-ea"/>
                </a:rPr>
                <a:t>(</a:t>
              </a:r>
              <a:r>
                <a:rPr lang="en-US" altLang="ko-KR" sz="1400" b="1" dirty="0" err="1">
                  <a:latin typeface="+mn-ea"/>
                </a:rPr>
                <a:t>Alphago</a:t>
              </a:r>
              <a:r>
                <a:rPr lang="en-US" altLang="ko-KR" sz="1400" b="1" dirty="0">
                  <a:latin typeface="+mn-ea"/>
                </a:rPr>
                <a:t>)</a:t>
              </a:r>
              <a:endParaRPr lang="ko-KR" altLang="en-US" sz="1400" b="1" dirty="0">
                <a:latin typeface="+mn-ea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B671F04-BE01-4F9C-55CE-1037FAE72283}"/>
                </a:ext>
              </a:extLst>
            </p:cNvPr>
            <p:cNvSpPr/>
            <p:nvPr/>
          </p:nvSpPr>
          <p:spPr>
            <a:xfrm>
              <a:off x="996119" y="4451273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2015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C40E61BF-DBBC-32F6-10D5-03911119ACCC}"/>
                </a:ext>
              </a:extLst>
            </p:cNvPr>
            <p:cNvCxnSpPr>
              <a:stCxn id="87" idx="1"/>
              <a:endCxn id="86" idx="3"/>
            </p:cNvCxnSpPr>
            <p:nvPr/>
          </p:nvCxnSpPr>
          <p:spPr>
            <a:xfrm rot="10800000">
              <a:off x="7076709" y="5142294"/>
              <a:ext cx="255146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모서리가 둥근 직사각형 73">
              <a:extLst>
                <a:ext uri="{FF2B5EF4-FFF2-40B4-BE49-F238E27FC236}">
                  <a16:creationId xmlns:a16="http://schemas.microsoft.com/office/drawing/2014/main" id="{287B7CB5-D786-471A-321B-8DE4B11E4D03}"/>
                </a:ext>
              </a:extLst>
            </p:cNvPr>
            <p:cNvSpPr/>
            <p:nvPr/>
          </p:nvSpPr>
          <p:spPr>
            <a:xfrm>
              <a:off x="334123" y="5882022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latin typeface="+mn-ea"/>
                </a:rPr>
                <a:t>ChatGPT</a:t>
              </a:r>
              <a:r>
                <a:rPr lang="en-US" altLang="ko-KR" sz="1400" b="1" dirty="0">
                  <a:latin typeface="+mn-ea"/>
                </a:rPr>
                <a:t>(MS Bing)</a:t>
              </a:r>
              <a:endParaRPr lang="ko-KR" altLang="en-US" sz="1400" b="1" dirty="0">
                <a:latin typeface="+mn-ea"/>
              </a:endParaRPr>
            </a:p>
          </p:txBody>
        </p: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7690DBC5-2A39-B8CF-0541-E3B2DC78F4E8}"/>
                </a:ext>
              </a:extLst>
            </p:cNvPr>
            <p:cNvCxnSpPr>
              <a:cxnSpLocks/>
              <a:stCxn id="90" idx="2"/>
              <a:endCxn id="93" idx="0"/>
            </p:cNvCxnSpPr>
            <p:nvPr/>
          </p:nvCxnSpPr>
          <p:spPr>
            <a:xfrm>
              <a:off x="1373777" y="5474983"/>
              <a:ext cx="0" cy="40703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EC97A00F-5B60-5C8C-1BDA-4F74082BCCB5}"/>
                </a:ext>
              </a:extLst>
            </p:cNvPr>
            <p:cNvSpPr/>
            <p:nvPr/>
          </p:nvSpPr>
          <p:spPr>
            <a:xfrm>
              <a:off x="403893" y="5559438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2023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379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학습목표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53321" y="1696513"/>
            <a:ext cx="8292662" cy="169100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퍼셉트론의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개념을 이해 할 수 있다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다층 </a:t>
            </a:r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퍼셉트론의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개념을 이해 할 수 있다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427062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CEB79B1-1F82-43C4-942B-E3B08A4C4303}"/>
              </a:ext>
            </a:extLst>
          </p:cNvPr>
          <p:cNvGrpSpPr/>
          <p:nvPr/>
        </p:nvGrpSpPr>
        <p:grpSpPr>
          <a:xfrm>
            <a:off x="1079757" y="1429138"/>
            <a:ext cx="3731448" cy="4290234"/>
            <a:chOff x="199137" y="1617220"/>
            <a:chExt cx="2825823" cy="3248991"/>
          </a:xfrm>
        </p:grpSpPr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0037943-5010-4A8F-A14A-9F866F8C9E60}"/>
                </a:ext>
              </a:extLst>
            </p:cNvPr>
            <p:cNvCxnSpPr/>
            <p:nvPr/>
          </p:nvCxnSpPr>
          <p:spPr>
            <a:xfrm flipV="1">
              <a:off x="791515" y="2053774"/>
              <a:ext cx="0" cy="180977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DFA27F5C-3054-4D9A-A672-5CF5E803A334}"/>
                </a:ext>
              </a:extLst>
            </p:cNvPr>
            <p:cNvCxnSpPr/>
            <p:nvPr/>
          </p:nvCxnSpPr>
          <p:spPr>
            <a:xfrm>
              <a:off x="770249" y="3847660"/>
              <a:ext cx="1760356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FFEA8DC-10F7-4D67-94BA-8F8A840B25C1}"/>
                </a:ext>
              </a:extLst>
            </p:cNvPr>
            <p:cNvSpPr/>
            <p:nvPr/>
          </p:nvSpPr>
          <p:spPr>
            <a:xfrm>
              <a:off x="199137" y="1617220"/>
              <a:ext cx="575720" cy="306325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x1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1EDC3279-4A0C-4CB1-A554-03CAD3C474E9}"/>
                </a:ext>
              </a:extLst>
            </p:cNvPr>
            <p:cNvSpPr/>
            <p:nvPr/>
          </p:nvSpPr>
          <p:spPr>
            <a:xfrm>
              <a:off x="288076" y="3914452"/>
              <a:ext cx="593439" cy="306325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249A183-2C5E-4E40-B8FD-E6B2BC774DB8}"/>
                </a:ext>
              </a:extLst>
            </p:cNvPr>
            <p:cNvSpPr/>
            <p:nvPr/>
          </p:nvSpPr>
          <p:spPr>
            <a:xfrm>
              <a:off x="1209824" y="4559886"/>
              <a:ext cx="848910" cy="306325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XOR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FE063DA-6B4B-4E40-BA3D-0026F29C6DFD}"/>
                </a:ext>
              </a:extLst>
            </p:cNvPr>
            <p:cNvSpPr/>
            <p:nvPr/>
          </p:nvSpPr>
          <p:spPr>
            <a:xfrm>
              <a:off x="2431521" y="4194709"/>
              <a:ext cx="593439" cy="306325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x2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255E03D-4C49-4F4C-A043-65169E7DBF9B}"/>
                </a:ext>
              </a:extLst>
            </p:cNvPr>
            <p:cNvSpPr/>
            <p:nvPr/>
          </p:nvSpPr>
          <p:spPr>
            <a:xfrm>
              <a:off x="1472225" y="3925084"/>
              <a:ext cx="593439" cy="306325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798E604-60A8-4D64-A2CC-8B3AB300F1E6}"/>
                </a:ext>
              </a:extLst>
            </p:cNvPr>
            <p:cNvSpPr/>
            <p:nvPr/>
          </p:nvSpPr>
          <p:spPr>
            <a:xfrm>
              <a:off x="277444" y="2735145"/>
              <a:ext cx="593439" cy="306325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A4BE2AEA-C4C2-4D92-911C-7CFA2896E627}"/>
                </a:ext>
              </a:extLst>
            </p:cNvPr>
            <p:cNvSpPr/>
            <p:nvPr/>
          </p:nvSpPr>
          <p:spPr>
            <a:xfrm>
              <a:off x="1667414" y="2854687"/>
              <a:ext cx="203062" cy="203062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E1503BC8-864A-4F2F-907B-AA3290C70B72}"/>
                </a:ext>
              </a:extLst>
            </p:cNvPr>
            <p:cNvSpPr/>
            <p:nvPr/>
          </p:nvSpPr>
          <p:spPr>
            <a:xfrm>
              <a:off x="1667413" y="3764953"/>
              <a:ext cx="203062" cy="20306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C72B91B4-B1D4-488E-A98A-63DF3DED4E9F}"/>
                </a:ext>
              </a:extLst>
            </p:cNvPr>
            <p:cNvSpPr/>
            <p:nvPr/>
          </p:nvSpPr>
          <p:spPr>
            <a:xfrm>
              <a:off x="702854" y="3756426"/>
              <a:ext cx="203062" cy="203062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9C67790-A4BC-4635-9326-09F54156FDF7}"/>
                </a:ext>
              </a:extLst>
            </p:cNvPr>
            <p:cNvSpPr/>
            <p:nvPr/>
          </p:nvSpPr>
          <p:spPr>
            <a:xfrm>
              <a:off x="689984" y="2854687"/>
              <a:ext cx="203062" cy="20306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5CCFD6D-1E55-4DE0-83B2-BCAC2BF10550}"/>
              </a:ext>
            </a:extLst>
          </p:cNvPr>
          <p:cNvGrpSpPr/>
          <p:nvPr/>
        </p:nvGrpSpPr>
        <p:grpSpPr>
          <a:xfrm>
            <a:off x="6150700" y="1288675"/>
            <a:ext cx="2104919" cy="2009241"/>
            <a:chOff x="5786446" y="2786058"/>
            <a:chExt cx="1571636" cy="1500198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FEF9C0D-93F8-4F96-90CB-87E271C2B77E}"/>
                </a:ext>
              </a:extLst>
            </p:cNvPr>
            <p:cNvSpPr/>
            <p:nvPr/>
          </p:nvSpPr>
          <p:spPr>
            <a:xfrm>
              <a:off x="5786446" y="2786058"/>
              <a:ext cx="1571636" cy="150019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34D6FFA-39CC-43CF-B266-09633639F160}"/>
                </a:ext>
              </a:extLst>
            </p:cNvPr>
            <p:cNvSpPr/>
            <p:nvPr/>
          </p:nvSpPr>
          <p:spPr>
            <a:xfrm>
              <a:off x="6072198" y="3071810"/>
              <a:ext cx="142876" cy="14287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886E2288-5830-4B08-B125-534A14B4C5B3}"/>
                </a:ext>
              </a:extLst>
            </p:cNvPr>
            <p:cNvSpPr/>
            <p:nvPr/>
          </p:nvSpPr>
          <p:spPr>
            <a:xfrm>
              <a:off x="6929454" y="3786190"/>
              <a:ext cx="142876" cy="142876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A685AE27-2094-4129-AFD0-9F7BF7DBC4BB}"/>
                </a:ext>
              </a:extLst>
            </p:cNvPr>
            <p:cNvSpPr/>
            <p:nvPr/>
          </p:nvSpPr>
          <p:spPr>
            <a:xfrm>
              <a:off x="6072198" y="3786190"/>
              <a:ext cx="142876" cy="14287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FE0B081B-F7A6-4EE9-B374-7E87F34EF7A9}"/>
                </a:ext>
              </a:extLst>
            </p:cNvPr>
            <p:cNvSpPr/>
            <p:nvPr/>
          </p:nvSpPr>
          <p:spPr>
            <a:xfrm>
              <a:off x="6929454" y="3071810"/>
              <a:ext cx="142876" cy="14287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85F7EA3-DF39-428D-8C73-82BC352FC542}"/>
              </a:ext>
            </a:extLst>
          </p:cNvPr>
          <p:cNvGrpSpPr/>
          <p:nvPr/>
        </p:nvGrpSpPr>
        <p:grpSpPr>
          <a:xfrm>
            <a:off x="5337436" y="3997027"/>
            <a:ext cx="3731448" cy="1514946"/>
            <a:chOff x="5143504" y="4726759"/>
            <a:chExt cx="2786082" cy="1131133"/>
          </a:xfrm>
        </p:grpSpPr>
        <p:sp>
          <p:nvSpPr>
            <p:cNvPr id="91" name="이등변 삼각형 90">
              <a:extLst>
                <a:ext uri="{FF2B5EF4-FFF2-40B4-BE49-F238E27FC236}">
                  <a16:creationId xmlns:a16="http://schemas.microsoft.com/office/drawing/2014/main" id="{2B26541B-A186-43BE-BC2B-BB54CCEF98D2}"/>
                </a:ext>
              </a:extLst>
            </p:cNvPr>
            <p:cNvSpPr/>
            <p:nvPr/>
          </p:nvSpPr>
          <p:spPr>
            <a:xfrm flipV="1">
              <a:off x="5500694" y="4786322"/>
              <a:ext cx="2143140" cy="1071570"/>
            </a:xfrm>
            <a:prstGeom prst="triangle">
              <a:avLst>
                <a:gd name="adj" fmla="val 64961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FEEECF4E-F5A0-47E4-AC22-20FF62B83D87}"/>
                </a:ext>
              </a:extLst>
            </p:cNvPr>
            <p:cNvSpPr/>
            <p:nvPr/>
          </p:nvSpPr>
          <p:spPr>
            <a:xfrm>
              <a:off x="6786578" y="5510226"/>
              <a:ext cx="142876" cy="14287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이등변 삼각형 92">
              <a:extLst>
                <a:ext uri="{FF2B5EF4-FFF2-40B4-BE49-F238E27FC236}">
                  <a16:creationId xmlns:a16="http://schemas.microsoft.com/office/drawing/2014/main" id="{E86B9BF5-969F-4F13-BF31-406DEBAC3BE5}"/>
                </a:ext>
              </a:extLst>
            </p:cNvPr>
            <p:cNvSpPr/>
            <p:nvPr/>
          </p:nvSpPr>
          <p:spPr>
            <a:xfrm flipV="1">
              <a:off x="5500694" y="4786322"/>
              <a:ext cx="2143140" cy="1071570"/>
            </a:xfrm>
            <a:prstGeom prst="triangl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0D19CF8B-5992-4893-B8E9-5B9FF1B79F84}"/>
                </a:ext>
              </a:extLst>
            </p:cNvPr>
            <p:cNvSpPr/>
            <p:nvPr/>
          </p:nvSpPr>
          <p:spPr>
            <a:xfrm>
              <a:off x="6500826" y="5357826"/>
              <a:ext cx="142876" cy="14287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원호 94">
              <a:extLst>
                <a:ext uri="{FF2B5EF4-FFF2-40B4-BE49-F238E27FC236}">
                  <a16:creationId xmlns:a16="http://schemas.microsoft.com/office/drawing/2014/main" id="{A90F56BB-55B7-4EB2-96F9-0388AA673EB6}"/>
                </a:ext>
              </a:extLst>
            </p:cNvPr>
            <p:cNvSpPr/>
            <p:nvPr/>
          </p:nvSpPr>
          <p:spPr>
            <a:xfrm>
              <a:off x="5785322" y="4726759"/>
              <a:ext cx="144000" cy="144000"/>
            </a:xfrm>
            <a:prstGeom prst="arc">
              <a:avLst>
                <a:gd name="adj1" fmla="val 39967"/>
                <a:gd name="adj2" fmla="val 10973917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원호 95">
              <a:extLst>
                <a:ext uri="{FF2B5EF4-FFF2-40B4-BE49-F238E27FC236}">
                  <a16:creationId xmlns:a16="http://schemas.microsoft.com/office/drawing/2014/main" id="{883C7D1A-9ED6-4417-B28E-000C59B3CAD0}"/>
                </a:ext>
              </a:extLst>
            </p:cNvPr>
            <p:cNvSpPr/>
            <p:nvPr/>
          </p:nvSpPr>
          <p:spPr>
            <a:xfrm>
              <a:off x="7214082" y="4726947"/>
              <a:ext cx="144000" cy="144000"/>
            </a:xfrm>
            <a:prstGeom prst="arc">
              <a:avLst>
                <a:gd name="adj1" fmla="val 39967"/>
                <a:gd name="adj2" fmla="val 10973917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C7386256-5A1E-44EA-8D12-EB07C7D8DB01}"/>
                </a:ext>
              </a:extLst>
            </p:cNvPr>
            <p:cNvCxnSpPr/>
            <p:nvPr/>
          </p:nvCxnSpPr>
          <p:spPr>
            <a:xfrm>
              <a:off x="5143504" y="5143512"/>
              <a:ext cx="2786082" cy="158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3360E15-D0E3-45DA-9648-6F59A280F804}"/>
              </a:ext>
            </a:extLst>
          </p:cNvPr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역사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XOR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 해결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(MLP)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F83A069-FE30-418E-8129-5C2C66B04324}"/>
              </a:ext>
            </a:extLst>
          </p:cNvPr>
          <p:cNvSpPr/>
          <p:nvPr/>
        </p:nvSpPr>
        <p:spPr>
          <a:xfrm>
            <a:off x="2115864" y="3426084"/>
            <a:ext cx="848910" cy="65071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10X10 Bold" pitchFamily="50" charset="-127"/>
                <a:ea typeface="10X10 Bold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9730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6929" y="2697288"/>
            <a:ext cx="8292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다층 </a:t>
            </a:r>
            <a:r>
              <a:rPr lang="ko-KR" altLang="en-US" sz="3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ulti 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ayer 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erceptron)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62531" y="3688671"/>
            <a:ext cx="59618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단층 퍼셉트론의 차원 수를 확장시켜</a:t>
            </a:r>
            <a:endParaRPr lang="en-US" altLang="ko-KR" sz="28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개의 층으로 구성하여 만든 신경망</a:t>
            </a: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CA3CDA-7046-4104-80D7-021C34DD4105}"/>
              </a:ext>
            </a:extLst>
          </p:cNvPr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역사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XOR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 해결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(MLP)</a:t>
            </a:r>
          </a:p>
        </p:txBody>
      </p:sp>
    </p:spTree>
    <p:extLst>
      <p:ext uri="{BB962C8B-B14F-4D97-AF65-F5344CB8AC3E}">
        <p14:creationId xmlns:p14="http://schemas.microsoft.com/office/powerpoint/2010/main" val="1965938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498E32F-94C4-4636-B06E-7651E828A4DE}"/>
              </a:ext>
            </a:extLst>
          </p:cNvPr>
          <p:cNvGrpSpPr/>
          <p:nvPr/>
        </p:nvGrpSpPr>
        <p:grpSpPr>
          <a:xfrm>
            <a:off x="3618840" y="2228177"/>
            <a:ext cx="2668320" cy="2401645"/>
            <a:chOff x="2402624" y="1343570"/>
            <a:chExt cx="2668320" cy="240164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AEC516F-CD97-4A65-8081-719314A5F063}"/>
                </a:ext>
              </a:extLst>
            </p:cNvPr>
            <p:cNvGrpSpPr/>
            <p:nvPr/>
          </p:nvGrpSpPr>
          <p:grpSpPr>
            <a:xfrm>
              <a:off x="2402624" y="1343570"/>
              <a:ext cx="737493" cy="737493"/>
              <a:chOff x="807834" y="1955759"/>
              <a:chExt cx="1297201" cy="1297201"/>
            </a:xfrm>
            <a:solidFill>
              <a:srgbClr val="FFC000"/>
            </a:solidFill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FDE2850E-2CD8-4A55-A468-DD7429DBEE05}"/>
                  </a:ext>
                </a:extLst>
              </p:cNvPr>
              <p:cNvSpPr/>
              <p:nvPr/>
            </p:nvSpPr>
            <p:spPr>
              <a:xfrm>
                <a:off x="807834" y="1955759"/>
                <a:ext cx="1297201" cy="129720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3FDDEDCC-C14C-42E3-988C-95520CD43C4D}"/>
                      </a:ext>
                    </a:extLst>
                  </p:cNvPr>
                  <p:cNvSpPr/>
                  <p:nvPr/>
                </p:nvSpPr>
                <p:spPr>
                  <a:xfrm>
                    <a:off x="1155008" y="2168516"/>
                    <a:ext cx="827689" cy="568132"/>
                  </a:xfrm>
                  <a:prstGeom prst="rect">
                    <a:avLst/>
                  </a:prstGeom>
                  <a:noFill/>
                </p:spPr>
                <p:txBody>
                  <a:bodyPr wrap="square" lIns="95781" tIns="47892" rIns="95781" bIns="47892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10X10 Bold" panose="020D0604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10X10 Bold" panose="020D0604000000000000" pitchFamily="50" charset="-127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10X10 Bold" panose="020D0604000000000000" pitchFamily="50" charset="-127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2400" dirty="0">
                      <a:solidFill>
                        <a:schemeClr val="tx1"/>
                      </a:solidFill>
                      <a:latin typeface="10X10 Bold" panose="020D0604000000000000" pitchFamily="50" charset="-127"/>
                      <a:ea typeface="10X10 Bold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21" name="직사각형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5008" y="2168516"/>
                    <a:ext cx="827689" cy="793245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0584DF0-A996-4FDB-8F49-B988F4FCC578}"/>
                </a:ext>
              </a:extLst>
            </p:cNvPr>
            <p:cNvGrpSpPr/>
            <p:nvPr/>
          </p:nvGrpSpPr>
          <p:grpSpPr>
            <a:xfrm>
              <a:off x="2402624" y="3007722"/>
              <a:ext cx="737493" cy="737493"/>
              <a:chOff x="807834" y="2085268"/>
              <a:chExt cx="1297201" cy="1297200"/>
            </a:xfrm>
            <a:solidFill>
              <a:srgbClr val="FFC000"/>
            </a:solidFill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D408D142-084D-4F45-8446-45B5C0993B69}"/>
                  </a:ext>
                </a:extLst>
              </p:cNvPr>
              <p:cNvSpPr/>
              <p:nvPr/>
            </p:nvSpPr>
            <p:spPr>
              <a:xfrm>
                <a:off x="807834" y="2085268"/>
                <a:ext cx="1297201" cy="1297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A5D4D589-3BF0-4E44-9CAD-0DCBAFC739EB}"/>
                      </a:ext>
                    </a:extLst>
                  </p:cNvPr>
                  <p:cNvSpPr/>
                  <p:nvPr/>
                </p:nvSpPr>
                <p:spPr>
                  <a:xfrm>
                    <a:off x="1138371" y="2281384"/>
                    <a:ext cx="827689" cy="568132"/>
                  </a:xfrm>
                  <a:prstGeom prst="rect">
                    <a:avLst/>
                  </a:prstGeom>
                  <a:noFill/>
                </p:spPr>
                <p:txBody>
                  <a:bodyPr wrap="square" lIns="95781" tIns="47892" rIns="95781" bIns="47892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10X10 Bold" panose="020D0604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10X10 Bold" panose="020D0604000000000000" pitchFamily="50" charset="-127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10X10 Bold" panose="020D0604000000000000" pitchFamily="50" charset="-127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2400" dirty="0">
                      <a:solidFill>
                        <a:schemeClr val="tx1"/>
                      </a:solidFill>
                      <a:latin typeface="10X10 Bold" panose="020D0604000000000000" pitchFamily="50" charset="-127"/>
                      <a:ea typeface="10X10 Bold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A5D4D589-3BF0-4E44-9CAD-0DCBAFC739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8371" y="2281384"/>
                    <a:ext cx="827689" cy="5681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385" b="-4717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3EF5BF9-9143-4A4C-9D4C-2573731CCD3D}"/>
                </a:ext>
              </a:extLst>
            </p:cNvPr>
            <p:cNvCxnSpPr>
              <a:cxnSpLocks/>
              <a:stCxn id="50" idx="6"/>
              <a:endCxn id="40" idx="2"/>
            </p:cNvCxnSpPr>
            <p:nvPr/>
          </p:nvCxnSpPr>
          <p:spPr>
            <a:xfrm flipV="1">
              <a:off x="3140117" y="2536680"/>
              <a:ext cx="1314610" cy="839789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CECC56A-FFA4-4433-998F-E284D5091ABF}"/>
                </a:ext>
              </a:extLst>
            </p:cNvPr>
            <p:cNvCxnSpPr>
              <a:cxnSpLocks/>
              <a:stCxn id="52" idx="6"/>
              <a:endCxn id="40" idx="2"/>
            </p:cNvCxnSpPr>
            <p:nvPr/>
          </p:nvCxnSpPr>
          <p:spPr>
            <a:xfrm>
              <a:off x="3140117" y="1712317"/>
              <a:ext cx="1314610" cy="824363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91330D0-7FB0-416B-8606-BB1B688D7C75}"/>
                </a:ext>
              </a:extLst>
            </p:cNvPr>
            <p:cNvGrpSpPr/>
            <p:nvPr/>
          </p:nvGrpSpPr>
          <p:grpSpPr>
            <a:xfrm>
              <a:off x="4454727" y="2228571"/>
              <a:ext cx="616217" cy="616217"/>
              <a:chOff x="-866294" y="3058026"/>
              <a:chExt cx="1297201" cy="1297201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5B3A741F-4A4E-4C2D-BCC1-7E5343B3982D}"/>
                  </a:ext>
                </a:extLst>
              </p:cNvPr>
              <p:cNvSpPr/>
              <p:nvPr/>
            </p:nvSpPr>
            <p:spPr>
              <a:xfrm>
                <a:off x="-866294" y="3058026"/>
                <a:ext cx="1297201" cy="12972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DE1818F8-A3B1-4E6B-8CFA-586801CDCD08}"/>
                      </a:ext>
                    </a:extLst>
                  </p:cNvPr>
                  <p:cNvSpPr/>
                  <p:nvPr/>
                </p:nvSpPr>
                <p:spPr>
                  <a:xfrm>
                    <a:off x="-463819" y="3351993"/>
                    <a:ext cx="691213" cy="721927"/>
                  </a:xfrm>
                  <a:prstGeom prst="rect">
                    <a:avLst/>
                  </a:prstGeom>
                </p:spPr>
                <p:txBody>
                  <a:bodyPr wrap="square" lIns="95781" tIns="47892" rIns="95781" bIns="47892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𝑿𝑶𝑹</m:t>
                          </m:r>
                        </m:oMath>
                      </m:oMathPara>
                    </a14:m>
                    <a:endParaRPr lang="en-US" altLang="ko-KR" sz="1600" b="1" dirty="0">
                      <a:solidFill>
                        <a:schemeClr val="tx1"/>
                      </a:solidFill>
                      <a:latin typeface="10X10 Bold" panose="020D0604000000000000" pitchFamily="50" charset="-127"/>
                      <a:ea typeface="10X10 Bold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DE1818F8-A3B1-4E6B-8CFA-586801CDCD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63819" y="3351993"/>
                    <a:ext cx="691213" cy="72192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7170" r="-2830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4EA0A09-8811-48C3-A980-ACFE8CE2BD89}"/>
              </a:ext>
            </a:extLst>
          </p:cNvPr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역사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XOR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 해결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(MLP)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4A1E51-6A2E-45C5-9D3E-CD0F94206B3F}"/>
              </a:ext>
            </a:extLst>
          </p:cNvPr>
          <p:cNvSpPr/>
          <p:nvPr/>
        </p:nvSpPr>
        <p:spPr>
          <a:xfrm>
            <a:off x="3283097" y="1921223"/>
            <a:ext cx="3819668" cy="3174485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10X10 Bold" pitchFamily="50" charset="-127"/>
                <a:ea typeface="10X10 Bold" pitchFamily="50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493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498E32F-94C4-4636-B06E-7651E828A4DE}"/>
              </a:ext>
            </a:extLst>
          </p:cNvPr>
          <p:cNvGrpSpPr/>
          <p:nvPr/>
        </p:nvGrpSpPr>
        <p:grpSpPr>
          <a:xfrm>
            <a:off x="2597914" y="2238730"/>
            <a:ext cx="4728032" cy="2401645"/>
            <a:chOff x="2402624" y="1343570"/>
            <a:chExt cx="4728032" cy="240164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AEC516F-CD97-4A65-8081-719314A5F063}"/>
                </a:ext>
              </a:extLst>
            </p:cNvPr>
            <p:cNvGrpSpPr/>
            <p:nvPr/>
          </p:nvGrpSpPr>
          <p:grpSpPr>
            <a:xfrm>
              <a:off x="2402624" y="1343570"/>
              <a:ext cx="737493" cy="737493"/>
              <a:chOff x="807834" y="1955759"/>
              <a:chExt cx="1297201" cy="1297201"/>
            </a:xfrm>
            <a:solidFill>
              <a:srgbClr val="FFC000"/>
            </a:solidFill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FDE2850E-2CD8-4A55-A468-DD7429DBEE05}"/>
                  </a:ext>
                </a:extLst>
              </p:cNvPr>
              <p:cNvSpPr/>
              <p:nvPr/>
            </p:nvSpPr>
            <p:spPr>
              <a:xfrm>
                <a:off x="807834" y="1955759"/>
                <a:ext cx="1297201" cy="129720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3FDDEDCC-C14C-42E3-988C-95520CD43C4D}"/>
                      </a:ext>
                    </a:extLst>
                  </p:cNvPr>
                  <p:cNvSpPr/>
                  <p:nvPr/>
                </p:nvSpPr>
                <p:spPr>
                  <a:xfrm>
                    <a:off x="1155008" y="2168516"/>
                    <a:ext cx="827689" cy="568132"/>
                  </a:xfrm>
                  <a:prstGeom prst="rect">
                    <a:avLst/>
                  </a:prstGeom>
                  <a:noFill/>
                </p:spPr>
                <p:txBody>
                  <a:bodyPr wrap="square" lIns="95781" tIns="47892" rIns="95781" bIns="47892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10X10 Bold" panose="020D0604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10X10 Bold" panose="020D0604000000000000" pitchFamily="50" charset="-127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10X10 Bold" panose="020D0604000000000000" pitchFamily="50" charset="-127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2400" dirty="0">
                      <a:solidFill>
                        <a:schemeClr val="tx1"/>
                      </a:solidFill>
                      <a:latin typeface="10X10 Bold" panose="020D0604000000000000" pitchFamily="50" charset="-127"/>
                      <a:ea typeface="10X10 Bold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3FDDEDCC-C14C-42E3-988C-95520CD43C4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5008" y="2168516"/>
                    <a:ext cx="827689" cy="5681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5584" b="-4717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0584DF0-A996-4FDB-8F49-B988F4FCC578}"/>
                </a:ext>
              </a:extLst>
            </p:cNvPr>
            <p:cNvGrpSpPr/>
            <p:nvPr/>
          </p:nvGrpSpPr>
          <p:grpSpPr>
            <a:xfrm>
              <a:off x="2402624" y="3007722"/>
              <a:ext cx="737493" cy="737493"/>
              <a:chOff x="807834" y="2085268"/>
              <a:chExt cx="1297201" cy="1297200"/>
            </a:xfrm>
            <a:solidFill>
              <a:srgbClr val="FFC000"/>
            </a:solidFill>
          </p:grpSpPr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D408D142-084D-4F45-8446-45B5C0993B69}"/>
                  </a:ext>
                </a:extLst>
              </p:cNvPr>
              <p:cNvSpPr/>
              <p:nvPr/>
            </p:nvSpPr>
            <p:spPr>
              <a:xfrm>
                <a:off x="807834" y="2085268"/>
                <a:ext cx="1297201" cy="1297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A5D4D589-3BF0-4E44-9CAD-0DCBAFC739EB}"/>
                      </a:ext>
                    </a:extLst>
                  </p:cNvPr>
                  <p:cNvSpPr/>
                  <p:nvPr/>
                </p:nvSpPr>
                <p:spPr>
                  <a:xfrm>
                    <a:off x="1138371" y="2281384"/>
                    <a:ext cx="827689" cy="568132"/>
                  </a:xfrm>
                  <a:prstGeom prst="rect">
                    <a:avLst/>
                  </a:prstGeom>
                  <a:noFill/>
                </p:spPr>
                <p:txBody>
                  <a:bodyPr wrap="square" lIns="95781" tIns="47892" rIns="95781" bIns="47892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10X10 Bold" panose="020D0604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10X10 Bold" panose="020D0604000000000000" pitchFamily="50" charset="-127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10X10 Bold" panose="020D0604000000000000" pitchFamily="50" charset="-127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2400" dirty="0">
                      <a:solidFill>
                        <a:schemeClr val="tx1"/>
                      </a:solidFill>
                      <a:latin typeface="10X10 Bold" panose="020D0604000000000000" pitchFamily="50" charset="-127"/>
                      <a:ea typeface="10X10 Bold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A5D4D589-3BF0-4E44-9CAD-0DCBAFC739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8371" y="2281384"/>
                    <a:ext cx="827689" cy="5681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5584" b="-4528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8847DB0-C2E0-4EBB-AC7D-6753439BA36C}"/>
                </a:ext>
              </a:extLst>
            </p:cNvPr>
            <p:cNvGrpSpPr/>
            <p:nvPr/>
          </p:nvGrpSpPr>
          <p:grpSpPr>
            <a:xfrm>
              <a:off x="4720690" y="1781103"/>
              <a:ext cx="616217" cy="616217"/>
              <a:chOff x="3469617" y="3058026"/>
              <a:chExt cx="1297201" cy="1297201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7CD9F245-B47C-41F1-9C46-6629E156F105}"/>
                  </a:ext>
                </a:extLst>
              </p:cNvPr>
              <p:cNvSpPr/>
              <p:nvPr/>
            </p:nvSpPr>
            <p:spPr>
              <a:xfrm>
                <a:off x="3469617" y="3058026"/>
                <a:ext cx="1297201" cy="12972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DB89E8F8-C40E-4727-A576-A6E73062DFB9}"/>
                      </a:ext>
                    </a:extLst>
                  </p:cNvPr>
                  <p:cNvSpPr/>
                  <p:nvPr/>
                </p:nvSpPr>
                <p:spPr>
                  <a:xfrm>
                    <a:off x="3872092" y="3351993"/>
                    <a:ext cx="691213" cy="721927"/>
                  </a:xfrm>
                  <a:prstGeom prst="rect">
                    <a:avLst/>
                  </a:prstGeom>
                </p:spPr>
                <p:txBody>
                  <a:bodyPr wrap="square" lIns="95781" tIns="47892" rIns="95781" bIns="47892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𝑵𝑨𝑵𝑫</m:t>
                          </m:r>
                        </m:oMath>
                      </m:oMathPara>
                    </a14:m>
                    <a:endParaRPr lang="en-US" altLang="ko-KR" sz="1600" b="1" dirty="0">
                      <a:solidFill>
                        <a:schemeClr val="tx1"/>
                      </a:solidFill>
                      <a:latin typeface="10X10 Bold" panose="020D0604000000000000" pitchFamily="50" charset="-127"/>
                      <a:ea typeface="10X10 Bold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DB89E8F8-C40E-4727-A576-A6E73062DFB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2092" y="3351993"/>
                    <a:ext cx="691213" cy="72192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0370" r="-5185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CB53BAF-BFD8-43E9-9DE2-406933A4B89C}"/>
                </a:ext>
              </a:extLst>
            </p:cNvPr>
            <p:cNvGrpSpPr/>
            <p:nvPr/>
          </p:nvGrpSpPr>
          <p:grpSpPr>
            <a:xfrm>
              <a:off x="4720690" y="2694510"/>
              <a:ext cx="616217" cy="616217"/>
              <a:chOff x="3469617" y="3058026"/>
              <a:chExt cx="1297201" cy="1297201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4EA434B7-B98B-4CF2-9A29-1682EC195B2C}"/>
                  </a:ext>
                </a:extLst>
              </p:cNvPr>
              <p:cNvSpPr/>
              <p:nvPr/>
            </p:nvSpPr>
            <p:spPr>
              <a:xfrm>
                <a:off x="3469617" y="3058026"/>
                <a:ext cx="1297201" cy="12972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E277E0D3-4500-4789-8A1F-7509E3876154}"/>
                      </a:ext>
                    </a:extLst>
                  </p:cNvPr>
                  <p:cNvSpPr/>
                  <p:nvPr/>
                </p:nvSpPr>
                <p:spPr>
                  <a:xfrm>
                    <a:off x="3849708" y="3374377"/>
                    <a:ext cx="691213" cy="721927"/>
                  </a:xfrm>
                  <a:prstGeom prst="rect">
                    <a:avLst/>
                  </a:prstGeom>
                </p:spPr>
                <p:txBody>
                  <a:bodyPr wrap="square" lIns="95781" tIns="47892" rIns="95781" bIns="47892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𝑶𝑹</m:t>
                          </m:r>
                        </m:oMath>
                      </m:oMathPara>
                    </a14:m>
                    <a:endParaRPr lang="en-US" altLang="ko-KR" sz="1600" b="1" dirty="0">
                      <a:solidFill>
                        <a:schemeClr val="tx1"/>
                      </a:solidFill>
                      <a:latin typeface="10X10 Bold" panose="020D0604000000000000" pitchFamily="50" charset="-127"/>
                      <a:ea typeface="10X10 Bold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E277E0D3-4500-4789-8A1F-7509E38761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49708" y="3374377"/>
                    <a:ext cx="691213" cy="72192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4074" r="-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637970E-F853-4938-BF91-EA2559C4DA5E}"/>
                </a:ext>
              </a:extLst>
            </p:cNvPr>
            <p:cNvCxnSpPr>
              <a:cxnSpLocks/>
              <a:stCxn id="52" idx="6"/>
              <a:endCxn id="48" idx="2"/>
            </p:cNvCxnSpPr>
            <p:nvPr/>
          </p:nvCxnSpPr>
          <p:spPr>
            <a:xfrm>
              <a:off x="3140117" y="1712317"/>
              <a:ext cx="1580573" cy="376895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3EF5BF9-9143-4A4C-9D4C-2573731CCD3D}"/>
                </a:ext>
              </a:extLst>
            </p:cNvPr>
            <p:cNvCxnSpPr>
              <a:cxnSpLocks/>
              <a:stCxn id="50" idx="6"/>
              <a:endCxn id="46" idx="2"/>
            </p:cNvCxnSpPr>
            <p:nvPr/>
          </p:nvCxnSpPr>
          <p:spPr>
            <a:xfrm flipV="1">
              <a:off x="3140117" y="3002619"/>
              <a:ext cx="1580573" cy="37385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CECC56A-FFA4-4433-998F-E284D5091ABF}"/>
                </a:ext>
              </a:extLst>
            </p:cNvPr>
            <p:cNvCxnSpPr>
              <a:cxnSpLocks/>
              <a:stCxn id="52" idx="6"/>
              <a:endCxn id="46" idx="2"/>
            </p:cNvCxnSpPr>
            <p:nvPr/>
          </p:nvCxnSpPr>
          <p:spPr>
            <a:xfrm>
              <a:off x="3140117" y="1712317"/>
              <a:ext cx="1580573" cy="1290302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6024220-6179-4EE0-9BAB-F2DACEB2063D}"/>
                </a:ext>
              </a:extLst>
            </p:cNvPr>
            <p:cNvCxnSpPr>
              <a:cxnSpLocks/>
              <a:stCxn id="50" idx="6"/>
              <a:endCxn id="48" idx="2"/>
            </p:cNvCxnSpPr>
            <p:nvPr/>
          </p:nvCxnSpPr>
          <p:spPr>
            <a:xfrm flipV="1">
              <a:off x="3140117" y="2089212"/>
              <a:ext cx="1580573" cy="1287257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91330D0-7FB0-416B-8606-BB1B688D7C75}"/>
                </a:ext>
              </a:extLst>
            </p:cNvPr>
            <p:cNvGrpSpPr/>
            <p:nvPr/>
          </p:nvGrpSpPr>
          <p:grpSpPr>
            <a:xfrm>
              <a:off x="6514439" y="2228571"/>
              <a:ext cx="616217" cy="616217"/>
              <a:chOff x="3469617" y="3058026"/>
              <a:chExt cx="1297201" cy="1297201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5B3A741F-4A4E-4C2D-BCC1-7E5343B3982D}"/>
                  </a:ext>
                </a:extLst>
              </p:cNvPr>
              <p:cNvSpPr/>
              <p:nvPr/>
            </p:nvSpPr>
            <p:spPr>
              <a:xfrm>
                <a:off x="3469617" y="3058026"/>
                <a:ext cx="1297201" cy="12972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DE1818F8-A3B1-4E6B-8CFA-586801CDCD08}"/>
                      </a:ext>
                    </a:extLst>
                  </p:cNvPr>
                  <p:cNvSpPr/>
                  <p:nvPr/>
                </p:nvSpPr>
                <p:spPr>
                  <a:xfrm>
                    <a:off x="3872092" y="3351993"/>
                    <a:ext cx="691213" cy="721927"/>
                  </a:xfrm>
                  <a:prstGeom prst="rect">
                    <a:avLst/>
                  </a:prstGeom>
                </p:spPr>
                <p:txBody>
                  <a:bodyPr wrap="square" lIns="95781" tIns="47892" rIns="95781" bIns="47892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𝑨𝑵𝑫</m:t>
                          </m:r>
                        </m:oMath>
                      </m:oMathPara>
                    </a14:m>
                    <a:endParaRPr lang="en-US" altLang="ko-KR" sz="1600" b="1" dirty="0">
                      <a:solidFill>
                        <a:schemeClr val="tx1"/>
                      </a:solidFill>
                      <a:latin typeface="10X10 Bold" panose="020D0604000000000000" pitchFamily="50" charset="-127"/>
                      <a:ea typeface="10X10 Bold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DE1818F8-A3B1-4E6B-8CFA-586801CDCD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2092" y="3351993"/>
                    <a:ext cx="691213" cy="72192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6296" r="-2963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BB77CDC-5741-4666-AA4C-B2520056DAAD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5336907" y="2092218"/>
              <a:ext cx="1177532" cy="444462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2A57F19-1566-4677-BA02-1D99F18CCC81}"/>
                </a:ext>
              </a:extLst>
            </p:cNvPr>
            <p:cNvCxnSpPr>
              <a:cxnSpLocks/>
              <a:stCxn id="46" idx="6"/>
              <a:endCxn id="40" idx="2"/>
            </p:cNvCxnSpPr>
            <p:nvPr/>
          </p:nvCxnSpPr>
          <p:spPr>
            <a:xfrm flipV="1">
              <a:off x="5336907" y="2536680"/>
              <a:ext cx="1177532" cy="465939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4EA0A09-8811-48C3-A980-ACFE8CE2BD89}"/>
              </a:ext>
            </a:extLst>
          </p:cNvPr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역사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XOR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 해결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(MLP)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4D5DFD-E4D3-F688-AB97-689D2787C061}"/>
              </a:ext>
            </a:extLst>
          </p:cNvPr>
          <p:cNvSpPr/>
          <p:nvPr/>
        </p:nvSpPr>
        <p:spPr>
          <a:xfrm>
            <a:off x="4635323" y="2095500"/>
            <a:ext cx="1165704" cy="2700399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C7DC24-DB8C-B93E-AEEE-DE204661CBC9}"/>
              </a:ext>
            </a:extLst>
          </p:cNvPr>
          <p:cNvSpPr txBox="1"/>
          <p:nvPr/>
        </p:nvSpPr>
        <p:spPr>
          <a:xfrm>
            <a:off x="4102856" y="1275555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다층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002A02-D5DF-5BBA-0B75-3E1B81C5D5B4}"/>
              </a:ext>
            </a:extLst>
          </p:cNvPr>
          <p:cNvSpPr txBox="1"/>
          <p:nvPr/>
        </p:nvSpPr>
        <p:spPr>
          <a:xfrm>
            <a:off x="4677859" y="4898385"/>
            <a:ext cx="1165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은닉층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D5ED0A-D72F-1B61-EF60-3A1AF3D82190}"/>
              </a:ext>
            </a:extLst>
          </p:cNvPr>
          <p:cNvSpPr txBox="1"/>
          <p:nvPr/>
        </p:nvSpPr>
        <p:spPr>
          <a:xfrm>
            <a:off x="2383807" y="4876929"/>
            <a:ext cx="1165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입력층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67E4A8-455A-BA8B-0588-1C48C808814D}"/>
              </a:ext>
            </a:extLst>
          </p:cNvPr>
          <p:cNvSpPr txBox="1"/>
          <p:nvPr/>
        </p:nvSpPr>
        <p:spPr>
          <a:xfrm>
            <a:off x="6434984" y="4876929"/>
            <a:ext cx="1165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출력층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62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0" grpId="0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62184" y="1272017"/>
            <a:ext cx="7556864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NAND </a:t>
            </a:r>
            <a:r>
              <a:rPr lang="ko-KR" altLang="en-US" sz="3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게이트</a:t>
            </a: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361727"/>
              </p:ext>
            </p:extLst>
          </p:nvPr>
        </p:nvGraphicFramePr>
        <p:xfrm>
          <a:off x="2751737" y="2137704"/>
          <a:ext cx="4753110" cy="3293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84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8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x1</a:t>
                      </a:r>
                      <a:endParaRPr lang="ko-KR" altLang="en-US" sz="36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x2</a:t>
                      </a:r>
                      <a:endParaRPr lang="ko-KR" altLang="en-US" sz="36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NAND</a:t>
                      </a:r>
                      <a:endParaRPr lang="ko-KR" altLang="en-US" sz="36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36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BACF2CCD-AD63-4596-831A-A9A94CCB5A69}"/>
              </a:ext>
            </a:extLst>
          </p:cNvPr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역사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XOR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 해결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(MLP)</a:t>
            </a:r>
          </a:p>
        </p:txBody>
      </p:sp>
    </p:spTree>
    <p:extLst>
      <p:ext uri="{BB962C8B-B14F-4D97-AF65-F5344CB8AC3E}">
        <p14:creationId xmlns:p14="http://schemas.microsoft.com/office/powerpoint/2010/main" val="2818594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974706"/>
              </p:ext>
            </p:extLst>
          </p:nvPr>
        </p:nvGraphicFramePr>
        <p:xfrm>
          <a:off x="851985" y="1544219"/>
          <a:ext cx="2514903" cy="1828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38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9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x1</a:t>
                      </a:r>
                      <a:endParaRPr lang="ko-KR" altLang="en-US" sz="18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x2</a:t>
                      </a:r>
                      <a:endParaRPr lang="ko-KR" altLang="en-US" sz="18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NAND</a:t>
                      </a:r>
                      <a:endParaRPr lang="ko-KR" altLang="en-US" sz="18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887672"/>
              </p:ext>
            </p:extLst>
          </p:nvPr>
        </p:nvGraphicFramePr>
        <p:xfrm>
          <a:off x="851985" y="3791233"/>
          <a:ext cx="2514903" cy="1828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38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9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x1</a:t>
                      </a:r>
                      <a:endParaRPr lang="ko-KR" altLang="en-US" sz="18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x2</a:t>
                      </a:r>
                      <a:endParaRPr lang="ko-KR" altLang="en-US" sz="18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OR</a:t>
                      </a:r>
                      <a:endParaRPr lang="ko-KR" altLang="en-US" sz="18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201627"/>
              </p:ext>
            </p:extLst>
          </p:nvPr>
        </p:nvGraphicFramePr>
        <p:xfrm>
          <a:off x="4434813" y="2759875"/>
          <a:ext cx="2514903" cy="1828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99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7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9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NAND</a:t>
                      </a:r>
                      <a:endParaRPr lang="ko-KR" altLang="en-US" sz="18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OR</a:t>
                      </a:r>
                      <a:endParaRPr lang="ko-KR" altLang="en-US" sz="18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AND</a:t>
                      </a:r>
                      <a:endParaRPr lang="ko-KR" altLang="en-US" sz="18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0" name="직선 연결선 49"/>
          <p:cNvCxnSpPr>
            <a:stCxn id="47" idx="3"/>
            <a:endCxn id="49" idx="1"/>
          </p:cNvCxnSpPr>
          <p:nvPr/>
        </p:nvCxnSpPr>
        <p:spPr>
          <a:xfrm>
            <a:off x="3366888" y="2458619"/>
            <a:ext cx="1067925" cy="1215656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48" idx="3"/>
            <a:endCxn id="49" idx="1"/>
          </p:cNvCxnSpPr>
          <p:nvPr/>
        </p:nvCxnSpPr>
        <p:spPr>
          <a:xfrm flipV="1">
            <a:off x="3366888" y="3674275"/>
            <a:ext cx="1067925" cy="1031358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088174"/>
              </p:ext>
            </p:extLst>
          </p:nvPr>
        </p:nvGraphicFramePr>
        <p:xfrm>
          <a:off x="8094598" y="2738609"/>
          <a:ext cx="797098" cy="1828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97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XOR</a:t>
                      </a:r>
                      <a:endParaRPr lang="ko-KR" altLang="en-US" sz="18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6875890" y="3383058"/>
            <a:ext cx="1282624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==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DFB473-8D8B-4ECE-A63D-F63C5F454F24}"/>
              </a:ext>
            </a:extLst>
          </p:cNvPr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역사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XOR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 해결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(MLP)</a:t>
            </a:r>
          </a:p>
        </p:txBody>
      </p:sp>
    </p:spTree>
    <p:extLst>
      <p:ext uri="{BB962C8B-B14F-4D97-AF65-F5344CB8AC3E}">
        <p14:creationId xmlns:p14="http://schemas.microsoft.com/office/powerpoint/2010/main" val="2890296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85934" y="599569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다층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(Multilayer Perceptron)</a:t>
            </a:r>
          </a:p>
        </p:txBody>
      </p:sp>
      <p:sp>
        <p:nvSpPr>
          <p:cNvPr id="15" name="Rectangle 8"/>
          <p:cNvSpPr/>
          <p:nvPr/>
        </p:nvSpPr>
        <p:spPr>
          <a:xfrm>
            <a:off x="484446" y="3735041"/>
            <a:ext cx="1120124" cy="4148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</a:t>
            </a:r>
          </a:p>
        </p:txBody>
      </p:sp>
      <p:sp>
        <p:nvSpPr>
          <p:cNvPr id="17" name="Flowchart: Connector 9"/>
          <p:cNvSpPr/>
          <p:nvPr/>
        </p:nvSpPr>
        <p:spPr>
          <a:xfrm>
            <a:off x="2610844" y="3597458"/>
            <a:ext cx="760442" cy="690032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Flowchart: Connector 10"/>
          <p:cNvSpPr/>
          <p:nvPr/>
        </p:nvSpPr>
        <p:spPr>
          <a:xfrm>
            <a:off x="2610844" y="2547592"/>
            <a:ext cx="760442" cy="690032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Flowchart: Connector 11"/>
          <p:cNvSpPr/>
          <p:nvPr/>
        </p:nvSpPr>
        <p:spPr>
          <a:xfrm>
            <a:off x="2610844" y="4647324"/>
            <a:ext cx="760442" cy="690032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Flowchart: Connector 12"/>
          <p:cNvSpPr/>
          <p:nvPr/>
        </p:nvSpPr>
        <p:spPr>
          <a:xfrm>
            <a:off x="4556622" y="3597458"/>
            <a:ext cx="760442" cy="690032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Flowchart: Connector 13"/>
          <p:cNvSpPr/>
          <p:nvPr/>
        </p:nvSpPr>
        <p:spPr>
          <a:xfrm>
            <a:off x="4556622" y="2547592"/>
            <a:ext cx="760442" cy="690032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Flowchart: Connector 14"/>
          <p:cNvSpPr/>
          <p:nvPr/>
        </p:nvSpPr>
        <p:spPr>
          <a:xfrm>
            <a:off x="4556622" y="4647324"/>
            <a:ext cx="760442" cy="690032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Flowchart: Connector 15"/>
          <p:cNvSpPr/>
          <p:nvPr/>
        </p:nvSpPr>
        <p:spPr>
          <a:xfrm>
            <a:off x="4556622" y="1497726"/>
            <a:ext cx="760442" cy="690032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Flowchart: Connector 16"/>
          <p:cNvSpPr/>
          <p:nvPr/>
        </p:nvSpPr>
        <p:spPr>
          <a:xfrm>
            <a:off x="4556622" y="5697190"/>
            <a:ext cx="760442" cy="690032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Flowchart: Connector 17"/>
          <p:cNvSpPr/>
          <p:nvPr/>
        </p:nvSpPr>
        <p:spPr>
          <a:xfrm>
            <a:off x="6502400" y="4149908"/>
            <a:ext cx="760442" cy="690032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Flowchart: Connector 18"/>
          <p:cNvSpPr/>
          <p:nvPr/>
        </p:nvSpPr>
        <p:spPr>
          <a:xfrm>
            <a:off x="6502400" y="3100042"/>
            <a:ext cx="760442" cy="690032"/>
          </a:xfrm>
          <a:prstGeom prst="flowChartConnec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Straight Connector 21"/>
          <p:cNvCxnSpPr>
            <a:stCxn id="15" idx="3"/>
          </p:cNvCxnSpPr>
          <p:nvPr/>
        </p:nvCxnSpPr>
        <p:spPr>
          <a:xfrm>
            <a:off x="1604570" y="3942475"/>
            <a:ext cx="503137" cy="0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2"/>
          <p:cNvCxnSpPr>
            <a:stCxn id="18" idx="6"/>
            <a:endCxn id="23" idx="2"/>
          </p:cNvCxnSpPr>
          <p:nvPr/>
        </p:nvCxnSpPr>
        <p:spPr>
          <a:xfrm flipV="1">
            <a:off x="3371286" y="1842742"/>
            <a:ext cx="1185336" cy="104986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3"/>
          <p:cNvCxnSpPr>
            <a:stCxn id="18" idx="6"/>
            <a:endCxn id="21" idx="2"/>
          </p:cNvCxnSpPr>
          <p:nvPr/>
        </p:nvCxnSpPr>
        <p:spPr>
          <a:xfrm>
            <a:off x="3371286" y="2892608"/>
            <a:ext cx="1185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4"/>
          <p:cNvCxnSpPr>
            <a:stCxn id="18" idx="6"/>
            <a:endCxn id="20" idx="2"/>
          </p:cNvCxnSpPr>
          <p:nvPr/>
        </p:nvCxnSpPr>
        <p:spPr>
          <a:xfrm>
            <a:off x="3371286" y="2892608"/>
            <a:ext cx="1185336" cy="104986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5"/>
          <p:cNvCxnSpPr>
            <a:stCxn id="18" idx="6"/>
            <a:endCxn id="22" idx="2"/>
          </p:cNvCxnSpPr>
          <p:nvPr/>
        </p:nvCxnSpPr>
        <p:spPr>
          <a:xfrm>
            <a:off x="3371286" y="2892608"/>
            <a:ext cx="1185336" cy="209973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6"/>
          <p:cNvCxnSpPr>
            <a:endCxn id="24" idx="2"/>
          </p:cNvCxnSpPr>
          <p:nvPr/>
        </p:nvCxnSpPr>
        <p:spPr>
          <a:xfrm>
            <a:off x="3371286" y="2892607"/>
            <a:ext cx="1185336" cy="31495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7"/>
          <p:cNvCxnSpPr>
            <a:stCxn id="17" idx="6"/>
            <a:endCxn id="23" idx="2"/>
          </p:cNvCxnSpPr>
          <p:nvPr/>
        </p:nvCxnSpPr>
        <p:spPr>
          <a:xfrm flipV="1">
            <a:off x="3371286" y="1842742"/>
            <a:ext cx="1185336" cy="209973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28"/>
          <p:cNvCxnSpPr>
            <a:stCxn id="17" idx="6"/>
            <a:endCxn id="21" idx="2"/>
          </p:cNvCxnSpPr>
          <p:nvPr/>
        </p:nvCxnSpPr>
        <p:spPr>
          <a:xfrm flipV="1">
            <a:off x="3371286" y="2892608"/>
            <a:ext cx="1185336" cy="104986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9"/>
          <p:cNvCxnSpPr>
            <a:stCxn id="17" idx="6"/>
            <a:endCxn id="20" idx="2"/>
          </p:cNvCxnSpPr>
          <p:nvPr/>
        </p:nvCxnSpPr>
        <p:spPr>
          <a:xfrm>
            <a:off x="3371286" y="3942474"/>
            <a:ext cx="1185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0"/>
          <p:cNvCxnSpPr>
            <a:stCxn id="17" idx="6"/>
            <a:endCxn id="22" idx="2"/>
          </p:cNvCxnSpPr>
          <p:nvPr/>
        </p:nvCxnSpPr>
        <p:spPr>
          <a:xfrm>
            <a:off x="3371286" y="3942474"/>
            <a:ext cx="1185336" cy="104986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1"/>
          <p:cNvCxnSpPr>
            <a:stCxn id="17" idx="6"/>
            <a:endCxn id="24" idx="2"/>
          </p:cNvCxnSpPr>
          <p:nvPr/>
        </p:nvCxnSpPr>
        <p:spPr>
          <a:xfrm>
            <a:off x="3371286" y="3942474"/>
            <a:ext cx="1185336" cy="209973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2"/>
          <p:cNvCxnSpPr>
            <a:stCxn id="19" idx="6"/>
            <a:endCxn id="23" idx="2"/>
          </p:cNvCxnSpPr>
          <p:nvPr/>
        </p:nvCxnSpPr>
        <p:spPr>
          <a:xfrm flipV="1">
            <a:off x="3371286" y="1842742"/>
            <a:ext cx="1185336" cy="314959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3"/>
          <p:cNvCxnSpPr>
            <a:stCxn id="19" idx="6"/>
            <a:endCxn id="21" idx="2"/>
          </p:cNvCxnSpPr>
          <p:nvPr/>
        </p:nvCxnSpPr>
        <p:spPr>
          <a:xfrm flipV="1">
            <a:off x="3371286" y="2892608"/>
            <a:ext cx="1185336" cy="209973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34"/>
          <p:cNvCxnSpPr>
            <a:stCxn id="19" idx="6"/>
            <a:endCxn id="20" idx="2"/>
          </p:cNvCxnSpPr>
          <p:nvPr/>
        </p:nvCxnSpPr>
        <p:spPr>
          <a:xfrm flipV="1">
            <a:off x="3371286" y="3942474"/>
            <a:ext cx="1185336" cy="104986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35"/>
          <p:cNvCxnSpPr>
            <a:stCxn id="19" idx="6"/>
            <a:endCxn id="22" idx="2"/>
          </p:cNvCxnSpPr>
          <p:nvPr/>
        </p:nvCxnSpPr>
        <p:spPr>
          <a:xfrm>
            <a:off x="3371286" y="4992340"/>
            <a:ext cx="1185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6"/>
          <p:cNvCxnSpPr>
            <a:stCxn id="19" idx="6"/>
            <a:endCxn id="24" idx="2"/>
          </p:cNvCxnSpPr>
          <p:nvPr/>
        </p:nvCxnSpPr>
        <p:spPr>
          <a:xfrm>
            <a:off x="3371286" y="4992340"/>
            <a:ext cx="1185336" cy="104986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7"/>
          <p:cNvCxnSpPr>
            <a:stCxn id="23" idx="6"/>
            <a:endCxn id="26" idx="2"/>
          </p:cNvCxnSpPr>
          <p:nvPr/>
        </p:nvCxnSpPr>
        <p:spPr>
          <a:xfrm>
            <a:off x="5317064" y="1842742"/>
            <a:ext cx="1185336" cy="16023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38"/>
          <p:cNvCxnSpPr>
            <a:stCxn id="21" idx="6"/>
            <a:endCxn id="26" idx="2"/>
          </p:cNvCxnSpPr>
          <p:nvPr/>
        </p:nvCxnSpPr>
        <p:spPr>
          <a:xfrm>
            <a:off x="5317064" y="2892608"/>
            <a:ext cx="1185336" cy="5524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9"/>
          <p:cNvCxnSpPr>
            <a:stCxn id="20" idx="6"/>
            <a:endCxn id="26" idx="2"/>
          </p:cNvCxnSpPr>
          <p:nvPr/>
        </p:nvCxnSpPr>
        <p:spPr>
          <a:xfrm flipV="1">
            <a:off x="5317064" y="3445058"/>
            <a:ext cx="1185336" cy="4974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0"/>
          <p:cNvCxnSpPr>
            <a:stCxn id="22" idx="6"/>
            <a:endCxn id="26" idx="2"/>
          </p:cNvCxnSpPr>
          <p:nvPr/>
        </p:nvCxnSpPr>
        <p:spPr>
          <a:xfrm flipV="1">
            <a:off x="5317064" y="3445058"/>
            <a:ext cx="1185336" cy="15472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1"/>
          <p:cNvCxnSpPr>
            <a:stCxn id="24" idx="6"/>
            <a:endCxn id="26" idx="2"/>
          </p:cNvCxnSpPr>
          <p:nvPr/>
        </p:nvCxnSpPr>
        <p:spPr>
          <a:xfrm flipV="1">
            <a:off x="5317064" y="3445058"/>
            <a:ext cx="1185336" cy="25971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2"/>
          <p:cNvCxnSpPr>
            <a:stCxn id="24" idx="6"/>
            <a:endCxn id="25" idx="2"/>
          </p:cNvCxnSpPr>
          <p:nvPr/>
        </p:nvCxnSpPr>
        <p:spPr>
          <a:xfrm flipV="1">
            <a:off x="5317064" y="4494924"/>
            <a:ext cx="1185336" cy="15472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43"/>
          <p:cNvCxnSpPr>
            <a:stCxn id="22" idx="6"/>
            <a:endCxn id="25" idx="2"/>
          </p:cNvCxnSpPr>
          <p:nvPr/>
        </p:nvCxnSpPr>
        <p:spPr>
          <a:xfrm flipV="1">
            <a:off x="5317064" y="4494924"/>
            <a:ext cx="1185336" cy="4974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44"/>
          <p:cNvCxnSpPr>
            <a:stCxn id="20" idx="6"/>
            <a:endCxn id="25" idx="2"/>
          </p:cNvCxnSpPr>
          <p:nvPr/>
        </p:nvCxnSpPr>
        <p:spPr>
          <a:xfrm>
            <a:off x="5317064" y="3942474"/>
            <a:ext cx="1185336" cy="5524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45"/>
          <p:cNvCxnSpPr>
            <a:stCxn id="21" idx="6"/>
            <a:endCxn id="25" idx="2"/>
          </p:cNvCxnSpPr>
          <p:nvPr/>
        </p:nvCxnSpPr>
        <p:spPr>
          <a:xfrm>
            <a:off x="5317064" y="2892608"/>
            <a:ext cx="1185336" cy="16023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46"/>
          <p:cNvCxnSpPr>
            <a:stCxn id="23" idx="6"/>
            <a:endCxn id="25" idx="2"/>
          </p:cNvCxnSpPr>
          <p:nvPr/>
        </p:nvCxnSpPr>
        <p:spPr>
          <a:xfrm>
            <a:off x="5317064" y="1842742"/>
            <a:ext cx="1185336" cy="26521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47"/>
          <p:cNvSpPr/>
          <p:nvPr/>
        </p:nvSpPr>
        <p:spPr>
          <a:xfrm>
            <a:off x="7785195" y="3735041"/>
            <a:ext cx="1120124" cy="4148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출력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487009" y="2187758"/>
            <a:ext cx="10081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입력층</a:t>
            </a:r>
            <a:endParaRPr lang="ko-KR" altLang="en-US" sz="17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32787" y="874764"/>
            <a:ext cx="10081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중간층</a:t>
            </a:r>
            <a:endParaRPr lang="en-US" altLang="ko-KR" sz="17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7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7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은닉층</a:t>
            </a:r>
            <a:r>
              <a:rPr lang="en-US" altLang="ko-KR" sz="17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7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378565" y="2703937"/>
            <a:ext cx="10081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출력층</a:t>
            </a:r>
          </a:p>
        </p:txBody>
      </p:sp>
      <p:cxnSp>
        <p:nvCxnSpPr>
          <p:cNvPr id="61" name="Straight Connector 21"/>
          <p:cNvCxnSpPr/>
          <p:nvPr/>
        </p:nvCxnSpPr>
        <p:spPr>
          <a:xfrm>
            <a:off x="8918942" y="3942475"/>
            <a:ext cx="503137" cy="0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79AB43-B2E8-CE31-F05F-557C06A181FD}"/>
              </a:ext>
            </a:extLst>
          </p:cNvPr>
          <p:cNvSpPr/>
          <p:nvPr/>
        </p:nvSpPr>
        <p:spPr>
          <a:xfrm>
            <a:off x="4480412" y="782445"/>
            <a:ext cx="902622" cy="58040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66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다층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(Multilayer Perceptron)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8484" y="1729111"/>
            <a:ext cx="8711291" cy="1699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번의 연산으로 해결되지 않는 문제를 해결할 수 있다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단층에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비해 학습시간이 오래 </a:t>
            </a:r>
            <a:r>
              <a:rPr lang="ko-KR" altLang="en-US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걸린다</a:t>
            </a: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C8DD95-0600-4C6F-AAC1-8733F9A7FA6D}"/>
              </a:ext>
            </a:extLst>
          </p:cNvPr>
          <p:cNvSpPr txBox="1"/>
          <p:nvPr/>
        </p:nvSpPr>
        <p:spPr>
          <a:xfrm>
            <a:off x="918484" y="3552825"/>
            <a:ext cx="8082642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모델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신경망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복잡해지고 가중치 파라미터가 많아 </a:t>
            </a:r>
            <a:b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ko-KR" altLang="en-US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학습시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과대적합되기 쉽다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1594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EFF6C1-756B-47D7-8EC5-A55EB1972D53}"/>
              </a:ext>
            </a:extLst>
          </p:cNvPr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 실습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843EF1-DA0C-470B-8D3D-99D7C4946376}"/>
              </a:ext>
            </a:extLst>
          </p:cNvPr>
          <p:cNvSpPr/>
          <p:nvPr/>
        </p:nvSpPr>
        <p:spPr>
          <a:xfrm>
            <a:off x="0" y="3205392"/>
            <a:ext cx="9906000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keras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맛보기 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폐암환자 생존 예측 실습</a:t>
            </a: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7067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AF75E7F-190B-4D24-9EB9-5995B3D95B68}"/>
              </a:ext>
            </a:extLst>
          </p:cNvPr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역사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제안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6711F3-A7FD-4D96-8E15-7F4F6EB9B810}"/>
              </a:ext>
            </a:extLst>
          </p:cNvPr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77E344-9DE3-445D-B575-ED9A1E09633E}"/>
              </a:ext>
            </a:extLst>
          </p:cNvPr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E2360C6-25F0-04B3-3529-AECFF1330475}"/>
              </a:ext>
            </a:extLst>
          </p:cNvPr>
          <p:cNvGrpSpPr/>
          <p:nvPr/>
        </p:nvGrpSpPr>
        <p:grpSpPr>
          <a:xfrm>
            <a:off x="334123" y="1015566"/>
            <a:ext cx="9077038" cy="5531834"/>
            <a:chOff x="334123" y="1015566"/>
            <a:chExt cx="9077038" cy="5531834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4E7DCBF4-9074-2973-80DC-607EB80FFD80}"/>
                </a:ext>
              </a:extLst>
            </p:cNvPr>
            <p:cNvSpPr/>
            <p:nvPr/>
          </p:nvSpPr>
          <p:spPr>
            <a:xfrm>
              <a:off x="339752" y="1373898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ANN </a:t>
              </a:r>
              <a:r>
                <a:rPr lang="ko-KR" altLang="en-US" sz="1400" b="1" dirty="0">
                  <a:latin typeface="+mn-ea"/>
                </a:rPr>
                <a:t>개념 도입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3805EED-0111-033D-AB3C-F41DFDE8EDF8}"/>
                </a:ext>
              </a:extLst>
            </p:cNvPr>
            <p:cNvSpPr/>
            <p:nvPr/>
          </p:nvSpPr>
          <p:spPr>
            <a:xfrm>
              <a:off x="985997" y="1015566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1943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B61F2445-9E95-4D3E-3C74-EC24ED574832}"/>
                </a:ext>
              </a:extLst>
            </p:cNvPr>
            <p:cNvSpPr/>
            <p:nvPr/>
          </p:nvSpPr>
          <p:spPr>
            <a:xfrm>
              <a:off x="2668576" y="1373898"/>
              <a:ext cx="2079307" cy="665378"/>
            </a:xfrm>
            <a:prstGeom prst="roundRect">
              <a:avLst/>
            </a:prstGeom>
            <a:solidFill>
              <a:srgbClr val="FFC000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latin typeface="+mn-ea"/>
                </a:rPr>
                <a:t>Perceptron</a:t>
              </a:r>
              <a:r>
                <a:rPr lang="en-US" altLang="ko-KR" sz="1400" b="1" dirty="0">
                  <a:latin typeface="+mn-ea"/>
                </a:rPr>
                <a:t> </a:t>
              </a:r>
              <a:r>
                <a:rPr lang="ko-KR" altLang="en-US" sz="1400" b="1" dirty="0">
                  <a:latin typeface="+mn-ea"/>
                </a:rPr>
                <a:t>제안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9E13736-A971-6508-7B9E-EC82994895BB}"/>
                </a:ext>
              </a:extLst>
            </p:cNvPr>
            <p:cNvSpPr/>
            <p:nvPr/>
          </p:nvSpPr>
          <p:spPr>
            <a:xfrm>
              <a:off x="3307543" y="1015566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1958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F982187-5B6E-6324-340B-6F49D90C58B0}"/>
                </a:ext>
              </a:extLst>
            </p:cNvPr>
            <p:cNvCxnSpPr>
              <a:stCxn id="3" idx="3"/>
              <a:endCxn id="5" idx="1"/>
            </p:cNvCxnSpPr>
            <p:nvPr/>
          </p:nvCxnSpPr>
          <p:spPr>
            <a:xfrm>
              <a:off x="2419059" y="1706587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직사각형 8">
              <a:extLst>
                <a:ext uri="{FF2B5EF4-FFF2-40B4-BE49-F238E27FC236}">
                  <a16:creationId xmlns:a16="http://schemas.microsoft.com/office/drawing/2014/main" id="{C4C126F4-D13E-7D2A-8D71-28E03E29418D}"/>
                </a:ext>
              </a:extLst>
            </p:cNvPr>
            <p:cNvSpPr/>
            <p:nvPr/>
          </p:nvSpPr>
          <p:spPr>
            <a:xfrm>
              <a:off x="4997400" y="1399541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XOR </a:t>
              </a:r>
              <a:r>
                <a:rPr lang="ko-KR" altLang="en-US" sz="1400" b="1" dirty="0">
                  <a:latin typeface="+mn-ea"/>
                </a:rPr>
                <a:t>문제 지적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7D228F8-5CC2-7FED-4F5A-628713AD32E1}"/>
                </a:ext>
              </a:extLst>
            </p:cNvPr>
            <p:cNvSpPr/>
            <p:nvPr/>
          </p:nvSpPr>
          <p:spPr>
            <a:xfrm>
              <a:off x="5636367" y="1041209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1969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2917A908-5C94-DD7B-12DE-229E76C49421}"/>
                </a:ext>
              </a:extLst>
            </p:cNvPr>
            <p:cNvCxnSpPr>
              <a:endCxn id="14" idx="1"/>
            </p:cNvCxnSpPr>
            <p:nvPr/>
          </p:nvCxnSpPr>
          <p:spPr>
            <a:xfrm>
              <a:off x="4747884" y="1732230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모서리가 둥근 직사각형 11">
              <a:extLst>
                <a:ext uri="{FF2B5EF4-FFF2-40B4-BE49-F238E27FC236}">
                  <a16:creationId xmlns:a16="http://schemas.microsoft.com/office/drawing/2014/main" id="{2A6E1AE8-5887-049A-EEF4-294933B5B1AD}"/>
                </a:ext>
              </a:extLst>
            </p:cNvPr>
            <p:cNvSpPr/>
            <p:nvPr/>
          </p:nvSpPr>
          <p:spPr>
            <a:xfrm>
              <a:off x="7326225" y="1399541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XOR </a:t>
              </a:r>
              <a:r>
                <a:rPr lang="ko-KR" altLang="en-US" sz="1400" b="1" dirty="0">
                  <a:latin typeface="+mn-ea"/>
                </a:rPr>
                <a:t>문제 해결</a:t>
              </a:r>
              <a:endParaRPr lang="en-US" altLang="ko-KR" sz="1400" b="1" dirty="0">
                <a:latin typeface="+mn-ea"/>
              </a:endParaRPr>
            </a:p>
            <a:p>
              <a:pPr algn="ctr"/>
              <a:r>
                <a:rPr lang="en-US" altLang="ko-KR" sz="1400" b="1" dirty="0">
                  <a:latin typeface="+mn-ea"/>
                </a:rPr>
                <a:t>(MLP)</a:t>
              </a:r>
              <a:endParaRPr lang="ko-KR" altLang="en-US" sz="1400" b="1" dirty="0"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7C423F8-FF63-3C31-3ECD-AB0739040679}"/>
                </a:ext>
              </a:extLst>
            </p:cNvPr>
            <p:cNvSpPr/>
            <p:nvPr/>
          </p:nvSpPr>
          <p:spPr>
            <a:xfrm>
              <a:off x="7965192" y="1041209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1986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71768195-AF50-1CD2-C38F-0F4F49CD6C8A}"/>
                </a:ext>
              </a:extLst>
            </p:cNvPr>
            <p:cNvCxnSpPr>
              <a:endCxn id="58" idx="1"/>
            </p:cNvCxnSpPr>
            <p:nvPr/>
          </p:nvCxnSpPr>
          <p:spPr>
            <a:xfrm>
              <a:off x="7076708" y="1732230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모서리가 둥근 직사각형 14">
              <a:extLst>
                <a:ext uri="{FF2B5EF4-FFF2-40B4-BE49-F238E27FC236}">
                  <a16:creationId xmlns:a16="http://schemas.microsoft.com/office/drawing/2014/main" id="{5C00D585-F698-E101-ED91-D93DA674C462}"/>
                </a:ext>
              </a:extLst>
            </p:cNvPr>
            <p:cNvSpPr/>
            <p:nvPr/>
          </p:nvSpPr>
          <p:spPr>
            <a:xfrm>
              <a:off x="4997400" y="2540041"/>
              <a:ext cx="4408131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>
                  <a:latin typeface="+mn-ea"/>
                </a:rPr>
                <a:t>파라미터</a:t>
              </a:r>
              <a:r>
                <a:rPr lang="ko-KR" altLang="en-US" sz="1400" b="1" dirty="0">
                  <a:latin typeface="+mn-ea"/>
                </a:rPr>
                <a:t> 개수 증가 </a:t>
              </a:r>
              <a:r>
                <a:rPr lang="en-US" altLang="ko-KR" sz="1400" b="1" dirty="0">
                  <a:latin typeface="+mn-ea"/>
                  <a:sym typeface="Wingdings" pitchFamily="2" charset="2"/>
                </a:rPr>
                <a:t> </a:t>
              </a:r>
              <a:r>
                <a:rPr lang="ko-KR" altLang="en-US" sz="1400" b="1" dirty="0">
                  <a:latin typeface="+mn-ea"/>
                  <a:sym typeface="Wingdings" pitchFamily="2" charset="2"/>
                </a:rPr>
                <a:t>가중치</a:t>
              </a:r>
              <a:r>
                <a:rPr lang="en-US" altLang="ko-KR" sz="1400" b="1" dirty="0">
                  <a:latin typeface="+mn-ea"/>
                  <a:sym typeface="Wingdings" pitchFamily="2" charset="2"/>
                </a:rPr>
                <a:t>, </a:t>
              </a:r>
              <a:r>
                <a:rPr lang="ko-KR" altLang="en-US" sz="1400" b="1" dirty="0">
                  <a:latin typeface="+mn-ea"/>
                  <a:sym typeface="Wingdings" pitchFamily="2" charset="2"/>
                </a:rPr>
                <a:t>편향 학습 어려움 </a:t>
              </a:r>
              <a:r>
                <a:rPr lang="en-US" altLang="ko-KR" sz="1400" b="1" dirty="0">
                  <a:latin typeface="+mn-ea"/>
                  <a:sym typeface="Wingdings" pitchFamily="2" charset="2"/>
                </a:rPr>
                <a:t></a:t>
              </a:r>
              <a:r>
                <a:rPr lang="ko-KR" altLang="en-US" sz="1400" b="1" dirty="0">
                  <a:latin typeface="+mn-ea"/>
                  <a:sym typeface="Wingdings" pitchFamily="2" charset="2"/>
                </a:rPr>
                <a:t> 오차역전파 알고리즘</a:t>
              </a:r>
              <a:endParaRPr lang="ko-KR" altLang="en-US" sz="1400" b="1" dirty="0">
                <a:latin typeface="+mn-ea"/>
              </a:endParaRP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9B9E4687-3587-688F-1455-1050D3B9E4E9}"/>
                </a:ext>
              </a:extLst>
            </p:cNvPr>
            <p:cNvCxnSpPr>
              <a:stCxn id="58" idx="2"/>
            </p:cNvCxnSpPr>
            <p:nvPr/>
          </p:nvCxnSpPr>
          <p:spPr>
            <a:xfrm rot="5400000">
              <a:off x="8129183" y="2301614"/>
              <a:ext cx="473391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2742E2F-5A5F-9712-CA39-69FC1DCAB664}"/>
                </a:ext>
              </a:extLst>
            </p:cNvPr>
            <p:cNvSpPr/>
            <p:nvPr/>
          </p:nvSpPr>
          <p:spPr>
            <a:xfrm>
              <a:off x="8560406" y="2205621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1986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sp>
          <p:nvSpPr>
            <p:cNvPr id="64" name="모서리가 둥근 직사각형 22">
              <a:extLst>
                <a:ext uri="{FF2B5EF4-FFF2-40B4-BE49-F238E27FC236}">
                  <a16:creationId xmlns:a16="http://schemas.microsoft.com/office/drawing/2014/main" id="{CAFDEEB2-C5D6-60FB-D06E-6E99C1C872EB}"/>
                </a:ext>
              </a:extLst>
            </p:cNvPr>
            <p:cNvSpPr/>
            <p:nvPr/>
          </p:nvSpPr>
          <p:spPr>
            <a:xfrm>
              <a:off x="339752" y="2540041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CNN</a:t>
              </a:r>
              <a:endParaRPr lang="ko-KR" altLang="en-US" sz="1400" b="1" dirty="0">
                <a:latin typeface="+mn-ea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E99892B1-F0D5-1E27-8491-B3CA25128E20}"/>
                </a:ext>
              </a:extLst>
            </p:cNvPr>
            <p:cNvCxnSpPr>
              <a:stCxn id="61" idx="1"/>
              <a:endCxn id="84" idx="3"/>
            </p:cNvCxnSpPr>
            <p:nvPr/>
          </p:nvCxnSpPr>
          <p:spPr>
            <a:xfrm rot="10800000">
              <a:off x="4736795" y="2872730"/>
              <a:ext cx="260606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83127FE-2829-99DA-0033-3F60A2855917}"/>
                </a:ext>
              </a:extLst>
            </p:cNvPr>
            <p:cNvSpPr/>
            <p:nvPr/>
          </p:nvSpPr>
          <p:spPr>
            <a:xfrm>
              <a:off x="985223" y="2205621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1998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sp>
          <p:nvSpPr>
            <p:cNvPr id="67" name="모서리가 둥근 직사각형 27">
              <a:extLst>
                <a:ext uri="{FF2B5EF4-FFF2-40B4-BE49-F238E27FC236}">
                  <a16:creationId xmlns:a16="http://schemas.microsoft.com/office/drawing/2014/main" id="{2FC64924-CDF2-9D45-2F4B-E8F506E07378}"/>
                </a:ext>
              </a:extLst>
            </p:cNvPr>
            <p:cNvSpPr/>
            <p:nvPr/>
          </p:nvSpPr>
          <p:spPr>
            <a:xfrm>
              <a:off x="339752" y="3715543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n-ea"/>
                </a:rPr>
                <a:t>Vanishing Gradient/</a:t>
              </a:r>
              <a:r>
                <a:rPr lang="ko-KR" altLang="en-US" sz="1200" b="1" dirty="0" err="1">
                  <a:latin typeface="+mn-ea"/>
                </a:rPr>
                <a:t>과적합</a:t>
              </a:r>
              <a:r>
                <a:rPr lang="en-US" altLang="ko-KR" sz="1200" b="1" dirty="0">
                  <a:latin typeface="+mn-ea"/>
                </a:rPr>
                <a:t>/</a:t>
              </a:r>
              <a:r>
                <a:rPr lang="ko-KR" altLang="en-US" sz="1200" b="1" dirty="0">
                  <a:latin typeface="+mn-ea"/>
                </a:rPr>
                <a:t>진동</a:t>
              </a:r>
              <a:r>
                <a:rPr lang="en-US" altLang="ko-KR" sz="1200" b="1" dirty="0">
                  <a:latin typeface="+mn-ea"/>
                </a:rPr>
                <a:t>·</a:t>
              </a:r>
              <a:r>
                <a:rPr lang="ko-KR" altLang="en-US" sz="1200" b="1" dirty="0">
                  <a:latin typeface="+mn-ea"/>
                </a:rPr>
                <a:t>발산 문제</a:t>
              </a:r>
              <a:r>
                <a:rPr lang="en-US" altLang="ko-KR" sz="1200" b="1" dirty="0">
                  <a:latin typeface="+mn-ea"/>
                </a:rPr>
                <a:t> </a:t>
              </a:r>
              <a:r>
                <a:rPr lang="ko-KR" altLang="en-US" sz="1200" b="1" dirty="0">
                  <a:latin typeface="+mn-ea"/>
                </a:rPr>
                <a:t>대두</a:t>
              </a: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6D8F2495-DFC1-4B02-3AF5-B5679485FD0E}"/>
                </a:ext>
              </a:extLst>
            </p:cNvPr>
            <p:cNvCxnSpPr>
              <a:stCxn id="84" idx="1"/>
              <a:endCxn id="64" idx="3"/>
            </p:cNvCxnSpPr>
            <p:nvPr/>
          </p:nvCxnSpPr>
          <p:spPr>
            <a:xfrm rot="10800000">
              <a:off x="2419061" y="2872730"/>
              <a:ext cx="23842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177DCC1-7443-1F45-B9BA-53E9EE6C1FA2}"/>
                </a:ext>
              </a:extLst>
            </p:cNvPr>
            <p:cNvSpPr/>
            <p:nvPr/>
          </p:nvSpPr>
          <p:spPr>
            <a:xfrm>
              <a:off x="403894" y="3395676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1990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대</a:t>
              </a: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675107D2-E32B-1ADB-11BA-CBFE245F96B3}"/>
                </a:ext>
              </a:extLst>
            </p:cNvPr>
            <p:cNvCxnSpPr/>
            <p:nvPr/>
          </p:nvCxnSpPr>
          <p:spPr>
            <a:xfrm rot="5400000">
              <a:off x="1101124" y="3440384"/>
              <a:ext cx="473391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모서리가 둥근 직사각형 34">
              <a:extLst>
                <a:ext uri="{FF2B5EF4-FFF2-40B4-BE49-F238E27FC236}">
                  <a16:creationId xmlns:a16="http://schemas.microsoft.com/office/drawing/2014/main" id="{590F1DCE-F197-96EF-54B1-4B96CE8FD380}"/>
                </a:ext>
              </a:extLst>
            </p:cNvPr>
            <p:cNvSpPr/>
            <p:nvPr/>
          </p:nvSpPr>
          <p:spPr>
            <a:xfrm>
              <a:off x="2668576" y="3715543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+mn-ea"/>
                </a:rPr>
                <a:t>머신러닝의</a:t>
              </a:r>
              <a:r>
                <a:rPr lang="ko-KR" altLang="en-US" sz="1200" b="1" dirty="0">
                  <a:latin typeface="+mn-ea"/>
                </a:rPr>
                <a:t> 전진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(SVM, Random forest)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72" name="모서리가 둥근 직사각형 36">
              <a:extLst>
                <a:ext uri="{FF2B5EF4-FFF2-40B4-BE49-F238E27FC236}">
                  <a16:creationId xmlns:a16="http://schemas.microsoft.com/office/drawing/2014/main" id="{B4E2B09A-226C-B2A0-5D66-260A2CE5820E}"/>
                </a:ext>
              </a:extLst>
            </p:cNvPr>
            <p:cNvSpPr/>
            <p:nvPr/>
          </p:nvSpPr>
          <p:spPr>
            <a:xfrm>
              <a:off x="4997400" y="3715543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+mn-ea"/>
                </a:rPr>
                <a:t>과적합</a:t>
              </a:r>
              <a:r>
                <a:rPr lang="ko-KR" altLang="en-US" sz="1200" b="1" dirty="0">
                  <a:latin typeface="+mn-ea"/>
                </a:rPr>
                <a:t> 문제 해결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  <a:sym typeface="Wingdings" pitchFamily="2" charset="2"/>
                </a:rPr>
                <a:t></a:t>
              </a:r>
              <a:r>
                <a:rPr lang="ko-KR" altLang="en-US" sz="1200" b="1" dirty="0" err="1">
                  <a:latin typeface="+mn-ea"/>
                </a:rPr>
                <a:t>비지도학습</a:t>
              </a:r>
              <a:r>
                <a:rPr lang="en-US" altLang="ko-KR" sz="1200" b="1" dirty="0">
                  <a:latin typeface="+mn-ea"/>
                </a:rPr>
                <a:t>-RBM</a:t>
              </a:r>
              <a:r>
                <a:rPr lang="en-US" altLang="ko-KR" sz="1200" b="1" dirty="0">
                  <a:latin typeface="+mn-ea"/>
                  <a:sym typeface="Wingdings" pitchFamily="2" charset="2"/>
                </a:rPr>
                <a:t>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DBN (</a:t>
              </a:r>
              <a:r>
                <a:rPr lang="ko-KR" altLang="en-US" sz="1200" b="1" dirty="0" err="1">
                  <a:latin typeface="+mn-ea"/>
                </a:rPr>
                <a:t>딥러닝</a:t>
              </a:r>
              <a:r>
                <a:rPr lang="en-US" altLang="ko-KR" sz="1200" b="1" dirty="0">
                  <a:latin typeface="+mn-ea"/>
                </a:rPr>
                <a:t>)</a:t>
              </a:r>
              <a:r>
                <a:rPr lang="ko-KR" altLang="en-US" sz="1200" b="1" dirty="0">
                  <a:latin typeface="+mn-ea"/>
                </a:rPr>
                <a:t>제안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F22CD14-1D30-58EA-1B5F-7C7573718B6D}"/>
                </a:ext>
              </a:extLst>
            </p:cNvPr>
            <p:cNvSpPr/>
            <p:nvPr/>
          </p:nvSpPr>
          <p:spPr>
            <a:xfrm>
              <a:off x="5643748" y="3344390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2006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63E5C466-840B-00AF-73A5-350984725D2A}"/>
                </a:ext>
              </a:extLst>
            </p:cNvPr>
            <p:cNvCxnSpPr/>
            <p:nvPr/>
          </p:nvCxnSpPr>
          <p:spPr>
            <a:xfrm>
              <a:off x="4747884" y="4035411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모서리가 둥근 직사각형 39">
              <a:extLst>
                <a:ext uri="{FF2B5EF4-FFF2-40B4-BE49-F238E27FC236}">
                  <a16:creationId xmlns:a16="http://schemas.microsoft.com/office/drawing/2014/main" id="{5ACAFA16-3E31-096B-AA58-B8D2B677F238}"/>
                </a:ext>
              </a:extLst>
            </p:cNvPr>
            <p:cNvSpPr/>
            <p:nvPr/>
          </p:nvSpPr>
          <p:spPr>
            <a:xfrm>
              <a:off x="7326225" y="3715543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+mn-ea"/>
                </a:rPr>
                <a:t>자기부호화기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2DEE64E-E296-6206-28F0-7EF72093BACC}"/>
                </a:ext>
              </a:extLst>
            </p:cNvPr>
            <p:cNvSpPr/>
            <p:nvPr/>
          </p:nvSpPr>
          <p:spPr>
            <a:xfrm>
              <a:off x="7956048" y="3370033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2007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96F1A90F-1F7E-3E14-3134-B47EFC44E558}"/>
                </a:ext>
              </a:extLst>
            </p:cNvPr>
            <p:cNvCxnSpPr>
              <a:endCxn id="75" idx="1"/>
            </p:cNvCxnSpPr>
            <p:nvPr/>
          </p:nvCxnSpPr>
          <p:spPr>
            <a:xfrm flipV="1">
              <a:off x="7076708" y="4048232"/>
              <a:ext cx="249517" cy="12822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96B6C1C7-935F-D028-361D-6BB10806D851}"/>
                </a:ext>
              </a:extLst>
            </p:cNvPr>
            <p:cNvCxnSpPr/>
            <p:nvPr/>
          </p:nvCxnSpPr>
          <p:spPr>
            <a:xfrm>
              <a:off x="2419059" y="4061054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01946E2-2755-C6B7-C04C-1C166293FC16}"/>
                </a:ext>
              </a:extLst>
            </p:cNvPr>
            <p:cNvSpPr/>
            <p:nvPr/>
          </p:nvSpPr>
          <p:spPr>
            <a:xfrm>
              <a:off x="3168459" y="3370033"/>
              <a:ext cx="1023037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2000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 초</a:t>
              </a:r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42F35257-2BD7-0555-95C4-97C9048D4920}"/>
                </a:ext>
              </a:extLst>
            </p:cNvPr>
            <p:cNvCxnSpPr/>
            <p:nvPr/>
          </p:nvCxnSpPr>
          <p:spPr>
            <a:xfrm rot="5400000">
              <a:off x="8157947" y="4601674"/>
              <a:ext cx="415861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023AA88-666E-A95F-1749-F589ECEEAECF}"/>
                </a:ext>
              </a:extLst>
            </p:cNvPr>
            <p:cNvCxnSpPr/>
            <p:nvPr/>
          </p:nvCxnSpPr>
          <p:spPr>
            <a:xfrm flipH="1">
              <a:off x="4747884" y="5142294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모서리가 둥근 직사각형 57">
              <a:extLst>
                <a:ext uri="{FF2B5EF4-FFF2-40B4-BE49-F238E27FC236}">
                  <a16:creationId xmlns:a16="http://schemas.microsoft.com/office/drawing/2014/main" id="{0F6A5A84-4EE5-21A0-31F2-D3FF3EB9C3AC}"/>
                </a:ext>
              </a:extLst>
            </p:cNvPr>
            <p:cNvSpPr/>
            <p:nvPr/>
          </p:nvSpPr>
          <p:spPr>
            <a:xfrm>
              <a:off x="2668576" y="4809605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n-ea"/>
                </a:rPr>
                <a:t>GRU</a:t>
              </a:r>
            </a:p>
            <a:p>
              <a:pPr algn="ctr"/>
              <a:r>
                <a:rPr lang="en-US" altLang="ko-KR" sz="1200" b="1" dirty="0">
                  <a:latin typeface="+mn-ea"/>
                </a:rPr>
                <a:t>(Vanishing Gradient </a:t>
              </a:r>
              <a:r>
                <a:rPr lang="ko-KR" altLang="en-US" sz="1200" b="1" dirty="0">
                  <a:latin typeface="+mn-ea"/>
                </a:rPr>
                <a:t>문제 해결</a:t>
              </a:r>
              <a:r>
                <a:rPr lang="en-US" altLang="ko-KR" sz="1200" b="1" dirty="0">
                  <a:latin typeface="+mn-ea"/>
                </a:rPr>
                <a:t>)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1F593B1-6E5D-8D40-390D-CF2FF0FC3C99}"/>
                </a:ext>
              </a:extLst>
            </p:cNvPr>
            <p:cNvSpPr/>
            <p:nvPr/>
          </p:nvSpPr>
          <p:spPr>
            <a:xfrm>
              <a:off x="3358005" y="4451273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2014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sp>
          <p:nvSpPr>
            <p:cNvPr id="84" name="모서리가 둥근 직사각형 63">
              <a:extLst>
                <a:ext uri="{FF2B5EF4-FFF2-40B4-BE49-F238E27FC236}">
                  <a16:creationId xmlns:a16="http://schemas.microsoft.com/office/drawing/2014/main" id="{15FBDA1D-6838-9478-5C2E-F545E8976D2C}"/>
                </a:ext>
              </a:extLst>
            </p:cNvPr>
            <p:cNvSpPr/>
            <p:nvPr/>
          </p:nvSpPr>
          <p:spPr>
            <a:xfrm>
              <a:off x="2657487" y="2540041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LSTM</a:t>
              </a:r>
              <a:endParaRPr lang="ko-KR" altLang="en-US" sz="1400" b="1" dirty="0">
                <a:latin typeface="+mn-e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53FC98B-D731-3728-317A-CF5B91795986}"/>
                </a:ext>
              </a:extLst>
            </p:cNvPr>
            <p:cNvSpPr/>
            <p:nvPr/>
          </p:nvSpPr>
          <p:spPr>
            <a:xfrm>
              <a:off x="3305780" y="2183442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1997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sp>
          <p:nvSpPr>
            <p:cNvPr id="86" name="모서리가 둥근 직사각형 68">
              <a:extLst>
                <a:ext uri="{FF2B5EF4-FFF2-40B4-BE49-F238E27FC236}">
                  <a16:creationId xmlns:a16="http://schemas.microsoft.com/office/drawing/2014/main" id="{7843F339-327A-C8A5-4FDA-20F1523BEAF5}"/>
                </a:ext>
              </a:extLst>
            </p:cNvPr>
            <p:cNvSpPr/>
            <p:nvPr/>
          </p:nvSpPr>
          <p:spPr>
            <a:xfrm>
              <a:off x="4997400" y="4809605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atin typeface="+mn-ea"/>
                </a:rPr>
                <a:t>ReLU</a:t>
              </a:r>
              <a:r>
                <a:rPr lang="en-US" altLang="ko-KR" sz="1200" b="1" dirty="0">
                  <a:latin typeface="+mn-ea"/>
                </a:rPr>
                <a:t> </a:t>
              </a:r>
              <a:r>
                <a:rPr lang="ko-KR" altLang="en-US" sz="1200" b="1" dirty="0">
                  <a:latin typeface="+mn-ea"/>
                </a:rPr>
                <a:t>적용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(Vanishing Gradient </a:t>
              </a:r>
              <a:r>
                <a:rPr lang="ko-KR" altLang="en-US" sz="1200" b="1" dirty="0">
                  <a:latin typeface="+mn-ea"/>
                </a:rPr>
                <a:t>문제 해결</a:t>
              </a:r>
              <a:r>
                <a:rPr lang="en-US" altLang="ko-KR" sz="1200" b="1" dirty="0">
                  <a:latin typeface="+mn-ea"/>
                </a:rPr>
                <a:t>)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87" name="모서리가 둥근 직사각형 70">
              <a:extLst>
                <a:ext uri="{FF2B5EF4-FFF2-40B4-BE49-F238E27FC236}">
                  <a16:creationId xmlns:a16="http://schemas.microsoft.com/office/drawing/2014/main" id="{91EB9C6B-CB42-4921-56BC-D612B7D1748A}"/>
                </a:ext>
              </a:extLst>
            </p:cNvPr>
            <p:cNvSpPr/>
            <p:nvPr/>
          </p:nvSpPr>
          <p:spPr>
            <a:xfrm>
              <a:off x="7331854" y="4809605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n-ea"/>
                </a:rPr>
                <a:t>Dropout / </a:t>
              </a:r>
              <a:r>
                <a:rPr lang="en-US" altLang="ko-KR" sz="1200" b="1" dirty="0" err="1">
                  <a:latin typeface="+mn-ea"/>
                </a:rPr>
                <a:t>Maxout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(</a:t>
              </a:r>
              <a:r>
                <a:rPr lang="ko-KR" altLang="en-US" sz="1200" b="1" dirty="0" err="1">
                  <a:latin typeface="+mn-ea"/>
                </a:rPr>
                <a:t>과적합</a:t>
              </a:r>
              <a:r>
                <a:rPr lang="en-US" altLang="ko-KR" sz="1200" b="1" dirty="0">
                  <a:latin typeface="+mn-ea"/>
                </a:rPr>
                <a:t> </a:t>
              </a:r>
              <a:r>
                <a:rPr lang="ko-KR" altLang="en-US" sz="1200" b="1" dirty="0">
                  <a:latin typeface="+mn-ea"/>
                </a:rPr>
                <a:t>문제 해결</a:t>
              </a:r>
              <a:r>
                <a:rPr lang="en-US" altLang="ko-KR" sz="1200" b="1" dirty="0">
                  <a:latin typeface="+mn-ea"/>
                </a:rPr>
                <a:t>)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50BE24D-458C-6FB5-F44E-1AF938FDF0F4}"/>
                </a:ext>
              </a:extLst>
            </p:cNvPr>
            <p:cNvSpPr/>
            <p:nvPr/>
          </p:nvSpPr>
          <p:spPr>
            <a:xfrm>
              <a:off x="8607880" y="4476916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2013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52707E38-9A11-E229-30A7-DB295936F3D7}"/>
                </a:ext>
              </a:extLst>
            </p:cNvPr>
            <p:cNvCxnSpPr/>
            <p:nvPr/>
          </p:nvCxnSpPr>
          <p:spPr>
            <a:xfrm flipH="1">
              <a:off x="2413430" y="5142294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모서리가 둥근 직사각형 73">
              <a:extLst>
                <a:ext uri="{FF2B5EF4-FFF2-40B4-BE49-F238E27FC236}">
                  <a16:creationId xmlns:a16="http://schemas.microsoft.com/office/drawing/2014/main" id="{AC213D16-54BC-17A1-0377-0A729D532F6A}"/>
                </a:ext>
              </a:extLst>
            </p:cNvPr>
            <p:cNvSpPr/>
            <p:nvPr/>
          </p:nvSpPr>
          <p:spPr>
            <a:xfrm>
              <a:off x="334123" y="4809605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DQN</a:t>
              </a:r>
            </a:p>
            <a:p>
              <a:pPr algn="ctr"/>
              <a:r>
                <a:rPr lang="en-US" altLang="ko-KR" sz="1400" b="1" dirty="0">
                  <a:latin typeface="+mn-ea"/>
                </a:rPr>
                <a:t>(</a:t>
              </a:r>
              <a:r>
                <a:rPr lang="en-US" altLang="ko-KR" sz="1400" b="1" dirty="0" err="1">
                  <a:latin typeface="+mn-ea"/>
                </a:rPr>
                <a:t>Alphago</a:t>
              </a:r>
              <a:r>
                <a:rPr lang="en-US" altLang="ko-KR" sz="1400" b="1" dirty="0">
                  <a:latin typeface="+mn-ea"/>
                </a:rPr>
                <a:t>)</a:t>
              </a:r>
              <a:endParaRPr lang="ko-KR" altLang="en-US" sz="1400" b="1" dirty="0">
                <a:latin typeface="+mn-ea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F19E0DB-6CFC-D69D-8D39-45A37287582E}"/>
                </a:ext>
              </a:extLst>
            </p:cNvPr>
            <p:cNvSpPr/>
            <p:nvPr/>
          </p:nvSpPr>
          <p:spPr>
            <a:xfrm>
              <a:off x="996119" y="4451273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2015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2E220CC4-0A5B-FFB5-777F-6B3A69A0271B}"/>
                </a:ext>
              </a:extLst>
            </p:cNvPr>
            <p:cNvCxnSpPr>
              <a:stCxn id="87" idx="1"/>
              <a:endCxn id="86" idx="3"/>
            </p:cNvCxnSpPr>
            <p:nvPr/>
          </p:nvCxnSpPr>
          <p:spPr>
            <a:xfrm rot="10800000">
              <a:off x="7076709" y="5142294"/>
              <a:ext cx="255146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모서리가 둥근 직사각형 73">
              <a:extLst>
                <a:ext uri="{FF2B5EF4-FFF2-40B4-BE49-F238E27FC236}">
                  <a16:creationId xmlns:a16="http://schemas.microsoft.com/office/drawing/2014/main" id="{33E973A9-E3F7-190B-0BBE-9BCFCC98A0A6}"/>
                </a:ext>
              </a:extLst>
            </p:cNvPr>
            <p:cNvSpPr/>
            <p:nvPr/>
          </p:nvSpPr>
          <p:spPr>
            <a:xfrm>
              <a:off x="334123" y="5882022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latin typeface="+mn-ea"/>
                </a:rPr>
                <a:t>ChatGPT</a:t>
              </a:r>
              <a:r>
                <a:rPr lang="en-US" altLang="ko-KR" sz="1400" b="1" dirty="0">
                  <a:latin typeface="+mn-ea"/>
                </a:rPr>
                <a:t>(MS Bing)</a:t>
              </a:r>
              <a:endParaRPr lang="ko-KR" altLang="en-US" sz="1400" b="1" dirty="0">
                <a:latin typeface="+mn-ea"/>
              </a:endParaRPr>
            </a:p>
          </p:txBody>
        </p: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253B5BEF-1042-983C-E298-5E53070EC549}"/>
                </a:ext>
              </a:extLst>
            </p:cNvPr>
            <p:cNvCxnSpPr>
              <a:cxnSpLocks/>
              <a:stCxn id="90" idx="2"/>
              <a:endCxn id="93" idx="0"/>
            </p:cNvCxnSpPr>
            <p:nvPr/>
          </p:nvCxnSpPr>
          <p:spPr>
            <a:xfrm>
              <a:off x="1373777" y="5474983"/>
              <a:ext cx="0" cy="40703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6C3C8E6-2197-7ABF-623B-E0D96ECB9913}"/>
                </a:ext>
              </a:extLst>
            </p:cNvPr>
            <p:cNvSpPr/>
            <p:nvPr/>
          </p:nvSpPr>
          <p:spPr>
            <a:xfrm>
              <a:off x="403893" y="5559438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2023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866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인공신경망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(Perceptron)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925240" y="1869166"/>
            <a:ext cx="1861125" cy="1861125"/>
            <a:chOff x="3546025" y="2924654"/>
            <a:chExt cx="1861125" cy="1861125"/>
          </a:xfrm>
        </p:grpSpPr>
        <p:sp>
          <p:nvSpPr>
            <p:cNvPr id="12" name="타원 11"/>
            <p:cNvSpPr/>
            <p:nvPr/>
          </p:nvSpPr>
          <p:spPr>
            <a:xfrm>
              <a:off x="3546025" y="2924654"/>
              <a:ext cx="1861125" cy="1861125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15" name="Picture 5" descr="C:\Users\HHD\Downloads\29658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150" y="3438978"/>
              <a:ext cx="1669491" cy="834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4132275" y="4211353"/>
              <a:ext cx="8628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뉴런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17" name="오른쪽 화살표 16"/>
          <p:cNvSpPr/>
          <p:nvPr/>
        </p:nvSpPr>
        <p:spPr>
          <a:xfrm>
            <a:off x="2105490" y="2621671"/>
            <a:ext cx="616540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93326" y="2305094"/>
            <a:ext cx="1861125" cy="98927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자극</a:t>
            </a:r>
            <a:endParaRPr lang="en-US" altLang="ko-KR" sz="4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전기화학적신호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7482382" y="2622799"/>
            <a:ext cx="589319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036555" y="2170077"/>
            <a:ext cx="1643763" cy="1204715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뉴런에게 전달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46456" y="4600127"/>
            <a:ext cx="7590539" cy="95410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신경의 흥분이 전달되기 위해서는 뉴런에 전달되는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자극의 크기가 </a:t>
            </a:r>
            <a:r>
              <a:rPr lang="ko-KR" altLang="en-US" sz="2800" b="1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역치 이상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되어야함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5436147" y="1802378"/>
            <a:ext cx="0" cy="180977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5436147" y="3617530"/>
            <a:ext cx="1760356" cy="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843768" y="1387090"/>
            <a:ext cx="1184757" cy="40449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반응 값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35767" y="3812179"/>
            <a:ext cx="1504608" cy="40449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자극의 크기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1" name="꺾인 연결선 30"/>
          <p:cNvCxnSpPr/>
          <p:nvPr/>
        </p:nvCxnSpPr>
        <p:spPr>
          <a:xfrm flipV="1">
            <a:off x="5436147" y="2518205"/>
            <a:ext cx="1487607" cy="1085678"/>
          </a:xfrm>
          <a:prstGeom prst="bentConnector3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70269" y="3482559"/>
            <a:ext cx="380301" cy="31216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0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970268" y="2362124"/>
            <a:ext cx="380301" cy="31216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1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861386" y="3638640"/>
            <a:ext cx="681073" cy="40449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역치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64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0" grpId="0" animBg="1"/>
      <p:bldP spid="21" grpId="0"/>
      <p:bldP spid="23" grpId="0" animBg="1"/>
      <p:bldP spid="28" grpId="0"/>
      <p:bldP spid="29" grpId="0"/>
      <p:bldP spid="35" grpId="0"/>
      <p:bldP spid="36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3" y="57075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인공신경망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(Perceptron)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632623" y="4464101"/>
            <a:ext cx="830337" cy="898378"/>
            <a:chOff x="3546025" y="2924654"/>
            <a:chExt cx="1861125" cy="2013633"/>
          </a:xfrm>
        </p:grpSpPr>
        <p:sp>
          <p:nvSpPr>
            <p:cNvPr id="12" name="타원 11"/>
            <p:cNvSpPr/>
            <p:nvPr/>
          </p:nvSpPr>
          <p:spPr>
            <a:xfrm>
              <a:off x="3546025" y="2924654"/>
              <a:ext cx="1861125" cy="1861125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15" name="Picture 5" descr="C:\Users\HHD\Downloads\29658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149" y="3438979"/>
              <a:ext cx="1669491" cy="834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779262" y="4110463"/>
              <a:ext cx="1449058" cy="827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뉴런</a:t>
              </a:r>
              <a:endPara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17" name="오른쪽 화살표 16"/>
          <p:cNvSpPr/>
          <p:nvPr/>
        </p:nvSpPr>
        <p:spPr>
          <a:xfrm>
            <a:off x="1815944" y="4735230"/>
            <a:ext cx="616540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0402" y="4637853"/>
            <a:ext cx="1720254" cy="83538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자극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전기화학적신호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22" name="오른쪽 화살표 16">
            <a:extLst>
              <a:ext uri="{FF2B5EF4-FFF2-40B4-BE49-F238E27FC236}">
                <a16:creationId xmlns:a16="http://schemas.microsoft.com/office/drawing/2014/main" id="{C7750597-DD5F-4587-ADF2-9959AA54BB2F}"/>
              </a:ext>
            </a:extLst>
          </p:cNvPr>
          <p:cNvSpPr/>
          <p:nvPr/>
        </p:nvSpPr>
        <p:spPr>
          <a:xfrm rot="20340992">
            <a:off x="3662427" y="4406011"/>
            <a:ext cx="616540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E9D796-25BF-4B3F-A4F2-83E8B984775E}"/>
              </a:ext>
            </a:extLst>
          </p:cNvPr>
          <p:cNvGrpSpPr/>
          <p:nvPr/>
        </p:nvGrpSpPr>
        <p:grpSpPr>
          <a:xfrm>
            <a:off x="4510226" y="3902659"/>
            <a:ext cx="830337" cy="898378"/>
            <a:chOff x="3546025" y="2924654"/>
            <a:chExt cx="1861125" cy="201363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418F042-098A-41CB-A5FB-72F293455D6E}"/>
                </a:ext>
              </a:extLst>
            </p:cNvPr>
            <p:cNvSpPr/>
            <p:nvPr/>
          </p:nvSpPr>
          <p:spPr>
            <a:xfrm>
              <a:off x="3546025" y="2924654"/>
              <a:ext cx="1861125" cy="1861125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27" name="Picture 5" descr="C:\Users\HHD\Downloads\296581.png">
              <a:extLst>
                <a:ext uri="{FF2B5EF4-FFF2-40B4-BE49-F238E27FC236}">
                  <a16:creationId xmlns:a16="http://schemas.microsoft.com/office/drawing/2014/main" id="{90D503D5-83BC-4B4F-8B7A-F293B1A0B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149" y="3438979"/>
              <a:ext cx="1669491" cy="834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88DF397-0828-495C-B323-FC4CA7932475}"/>
                </a:ext>
              </a:extLst>
            </p:cNvPr>
            <p:cNvSpPr txBox="1"/>
            <p:nvPr/>
          </p:nvSpPr>
          <p:spPr>
            <a:xfrm>
              <a:off x="3779262" y="4110463"/>
              <a:ext cx="1449058" cy="827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뉴런</a:t>
              </a:r>
              <a:endPara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703D455-AA19-408A-81D7-06D94A8D22E5}"/>
              </a:ext>
            </a:extLst>
          </p:cNvPr>
          <p:cNvGrpSpPr/>
          <p:nvPr/>
        </p:nvGrpSpPr>
        <p:grpSpPr>
          <a:xfrm>
            <a:off x="6300235" y="3924141"/>
            <a:ext cx="830337" cy="898378"/>
            <a:chOff x="3546025" y="2924654"/>
            <a:chExt cx="1861125" cy="2013633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A0E0C38-3E5E-45FE-867D-ED791C0C973D}"/>
                </a:ext>
              </a:extLst>
            </p:cNvPr>
            <p:cNvSpPr/>
            <p:nvPr/>
          </p:nvSpPr>
          <p:spPr>
            <a:xfrm>
              <a:off x="3546025" y="2924654"/>
              <a:ext cx="1861125" cy="1861125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34" name="Picture 5" descr="C:\Users\HHD\Downloads\296581.png">
              <a:extLst>
                <a:ext uri="{FF2B5EF4-FFF2-40B4-BE49-F238E27FC236}">
                  <a16:creationId xmlns:a16="http://schemas.microsoft.com/office/drawing/2014/main" id="{1B4BD3BA-DC4E-4F8A-B8C5-F208BDD94B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149" y="3438979"/>
              <a:ext cx="1669491" cy="834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591CFF5-54CB-47F0-9DA6-290E2971AD18}"/>
                </a:ext>
              </a:extLst>
            </p:cNvPr>
            <p:cNvSpPr txBox="1"/>
            <p:nvPr/>
          </p:nvSpPr>
          <p:spPr>
            <a:xfrm>
              <a:off x="3779262" y="4110463"/>
              <a:ext cx="1449058" cy="827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뉴런</a:t>
              </a:r>
              <a:endPara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8" name="오른쪽 화살표 16">
            <a:extLst>
              <a:ext uri="{FF2B5EF4-FFF2-40B4-BE49-F238E27FC236}">
                <a16:creationId xmlns:a16="http://schemas.microsoft.com/office/drawing/2014/main" id="{3D44520D-4984-473C-BCED-F55B413AA1D5}"/>
              </a:ext>
            </a:extLst>
          </p:cNvPr>
          <p:cNvSpPr/>
          <p:nvPr/>
        </p:nvSpPr>
        <p:spPr>
          <a:xfrm rot="1137298">
            <a:off x="3660229" y="5092132"/>
            <a:ext cx="616540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375F7DC-F6AD-42B1-9A9C-A3918B4B6ADB}"/>
              </a:ext>
            </a:extLst>
          </p:cNvPr>
          <p:cNvGrpSpPr/>
          <p:nvPr/>
        </p:nvGrpSpPr>
        <p:grpSpPr>
          <a:xfrm>
            <a:off x="4532578" y="5100813"/>
            <a:ext cx="830337" cy="898378"/>
            <a:chOff x="3546025" y="2924654"/>
            <a:chExt cx="1861125" cy="2013633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4E5EB6D-42D8-4E79-AB69-160E6670A4B4}"/>
                </a:ext>
              </a:extLst>
            </p:cNvPr>
            <p:cNvSpPr/>
            <p:nvPr/>
          </p:nvSpPr>
          <p:spPr>
            <a:xfrm>
              <a:off x="3546025" y="2924654"/>
              <a:ext cx="1861125" cy="1861125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42" name="Picture 5" descr="C:\Users\HHD\Downloads\296581.png">
              <a:extLst>
                <a:ext uri="{FF2B5EF4-FFF2-40B4-BE49-F238E27FC236}">
                  <a16:creationId xmlns:a16="http://schemas.microsoft.com/office/drawing/2014/main" id="{DF37E3BA-B29E-46BA-A18C-DEE08B017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149" y="3438979"/>
              <a:ext cx="1669491" cy="834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D0DBE6-5A22-4C5C-93FF-114166CB6DE0}"/>
                </a:ext>
              </a:extLst>
            </p:cNvPr>
            <p:cNvSpPr txBox="1"/>
            <p:nvPr/>
          </p:nvSpPr>
          <p:spPr>
            <a:xfrm>
              <a:off x="3779262" y="4110463"/>
              <a:ext cx="1449058" cy="827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뉴런</a:t>
              </a:r>
              <a:endPara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44" name="오른쪽 화살표 16">
            <a:extLst>
              <a:ext uri="{FF2B5EF4-FFF2-40B4-BE49-F238E27FC236}">
                <a16:creationId xmlns:a16="http://schemas.microsoft.com/office/drawing/2014/main" id="{ED80071C-4627-40BB-8DE1-502F807E6E2C}"/>
              </a:ext>
            </a:extLst>
          </p:cNvPr>
          <p:cNvSpPr/>
          <p:nvPr/>
        </p:nvSpPr>
        <p:spPr>
          <a:xfrm>
            <a:off x="5512129" y="4209371"/>
            <a:ext cx="616540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16">
            <a:extLst>
              <a:ext uri="{FF2B5EF4-FFF2-40B4-BE49-F238E27FC236}">
                <a16:creationId xmlns:a16="http://schemas.microsoft.com/office/drawing/2014/main" id="{CE43581F-750C-4D52-8424-88B9A26C2953}"/>
              </a:ext>
            </a:extLst>
          </p:cNvPr>
          <p:cNvSpPr/>
          <p:nvPr/>
        </p:nvSpPr>
        <p:spPr>
          <a:xfrm>
            <a:off x="5512129" y="5233462"/>
            <a:ext cx="616540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DA46D99-23E4-489D-B9C2-3942808AEEAB}"/>
              </a:ext>
            </a:extLst>
          </p:cNvPr>
          <p:cNvGrpSpPr/>
          <p:nvPr/>
        </p:nvGrpSpPr>
        <p:grpSpPr>
          <a:xfrm>
            <a:off x="6312371" y="5105673"/>
            <a:ext cx="830337" cy="898378"/>
            <a:chOff x="3546025" y="2924654"/>
            <a:chExt cx="1861125" cy="2013633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4F994870-DBED-4258-894B-594D534C4EEC}"/>
                </a:ext>
              </a:extLst>
            </p:cNvPr>
            <p:cNvSpPr/>
            <p:nvPr/>
          </p:nvSpPr>
          <p:spPr>
            <a:xfrm>
              <a:off x="3546025" y="2924654"/>
              <a:ext cx="1861125" cy="1861125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48" name="Picture 5" descr="C:\Users\HHD\Downloads\296581.png">
              <a:extLst>
                <a:ext uri="{FF2B5EF4-FFF2-40B4-BE49-F238E27FC236}">
                  <a16:creationId xmlns:a16="http://schemas.microsoft.com/office/drawing/2014/main" id="{395B6F27-A0DE-4E89-8060-1C51D6601D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149" y="3438979"/>
              <a:ext cx="1669491" cy="834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6467FF-C14D-4E09-A2E1-7C9DBC0D4B56}"/>
                </a:ext>
              </a:extLst>
            </p:cNvPr>
            <p:cNvSpPr txBox="1"/>
            <p:nvPr/>
          </p:nvSpPr>
          <p:spPr>
            <a:xfrm>
              <a:off x="3779262" y="4110463"/>
              <a:ext cx="1449058" cy="827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뉴런</a:t>
              </a:r>
              <a:endPara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50" name="오른쪽 화살표 16">
            <a:extLst>
              <a:ext uri="{FF2B5EF4-FFF2-40B4-BE49-F238E27FC236}">
                <a16:creationId xmlns:a16="http://schemas.microsoft.com/office/drawing/2014/main" id="{A7250292-58E8-4FFF-BC53-272B16791C5D}"/>
              </a:ext>
            </a:extLst>
          </p:cNvPr>
          <p:cNvSpPr/>
          <p:nvPr/>
        </p:nvSpPr>
        <p:spPr>
          <a:xfrm>
            <a:off x="7379728" y="4754478"/>
            <a:ext cx="616540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4AD7685-D464-41B5-8BBE-887CA8E0D118}"/>
              </a:ext>
            </a:extLst>
          </p:cNvPr>
          <p:cNvSpPr/>
          <p:nvPr/>
        </p:nvSpPr>
        <p:spPr>
          <a:xfrm>
            <a:off x="7811278" y="4616371"/>
            <a:ext cx="1720254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반응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 descr="보급형 가정지뢰.jpg - 뽐뿌:자유게시판">
            <a:extLst>
              <a:ext uri="{FF2B5EF4-FFF2-40B4-BE49-F238E27FC236}">
                <a16:creationId xmlns:a16="http://schemas.microsoft.com/office/drawing/2014/main" id="{3E6E6E2C-7418-4E53-8F4E-026B2F6FF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6" y="892489"/>
            <a:ext cx="2907904" cy="2553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838FFC8-13BC-4261-8AA2-C829A8567064}"/>
              </a:ext>
            </a:extLst>
          </p:cNvPr>
          <p:cNvGrpSpPr/>
          <p:nvPr/>
        </p:nvGrpSpPr>
        <p:grpSpPr>
          <a:xfrm>
            <a:off x="3686348" y="726259"/>
            <a:ext cx="3096607" cy="2829585"/>
            <a:chOff x="3441169" y="715104"/>
            <a:chExt cx="3096607" cy="2829585"/>
          </a:xfrm>
        </p:grpSpPr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A2F2778-E7A2-47EB-8CD7-0F79DA7D13AC}"/>
                </a:ext>
              </a:extLst>
            </p:cNvPr>
            <p:cNvCxnSpPr/>
            <p:nvPr/>
          </p:nvCxnSpPr>
          <p:spPr>
            <a:xfrm flipV="1">
              <a:off x="4033548" y="1130392"/>
              <a:ext cx="0" cy="180977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63073E37-8D68-4125-82E2-625E1484D409}"/>
                </a:ext>
              </a:extLst>
            </p:cNvPr>
            <p:cNvCxnSpPr/>
            <p:nvPr/>
          </p:nvCxnSpPr>
          <p:spPr>
            <a:xfrm>
              <a:off x="4033548" y="2945544"/>
              <a:ext cx="1760356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0AC62E7-7AE1-4B38-AF6D-DEE216AF8E32}"/>
                </a:ext>
              </a:extLst>
            </p:cNvPr>
            <p:cNvSpPr/>
            <p:nvPr/>
          </p:nvSpPr>
          <p:spPr>
            <a:xfrm>
              <a:off x="3441169" y="715104"/>
              <a:ext cx="1184757" cy="40449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반응 값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8F5F692-9957-4B65-9E72-F4BAEC363464}"/>
                </a:ext>
              </a:extLst>
            </p:cNvPr>
            <p:cNvSpPr/>
            <p:nvPr/>
          </p:nvSpPr>
          <p:spPr>
            <a:xfrm>
              <a:off x="5033168" y="3140193"/>
              <a:ext cx="1504608" cy="40449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자극의 크기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57" name="꺾인 연결선 30">
              <a:extLst>
                <a:ext uri="{FF2B5EF4-FFF2-40B4-BE49-F238E27FC236}">
                  <a16:creationId xmlns:a16="http://schemas.microsoft.com/office/drawing/2014/main" id="{517C21C5-FEB9-48DE-BF23-E3F9EA816BF3}"/>
                </a:ext>
              </a:extLst>
            </p:cNvPr>
            <p:cNvCxnSpPr/>
            <p:nvPr/>
          </p:nvCxnSpPr>
          <p:spPr>
            <a:xfrm flipV="1">
              <a:off x="4033548" y="1846219"/>
              <a:ext cx="1487607" cy="1085678"/>
            </a:xfrm>
            <a:prstGeom prst="bentConnector3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EAD1EDB-B00B-4458-9F94-780F7F869500}"/>
                </a:ext>
              </a:extLst>
            </p:cNvPr>
            <p:cNvSpPr/>
            <p:nvPr/>
          </p:nvSpPr>
          <p:spPr>
            <a:xfrm>
              <a:off x="3567670" y="2810573"/>
              <a:ext cx="380301" cy="31216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A062C58-C16C-4291-9CC7-4B2ECE710876}"/>
                </a:ext>
              </a:extLst>
            </p:cNvPr>
            <p:cNvSpPr/>
            <p:nvPr/>
          </p:nvSpPr>
          <p:spPr>
            <a:xfrm>
              <a:off x="3567669" y="1690138"/>
              <a:ext cx="380301" cy="31216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D0AC334-B143-441B-802A-4909593AD4DF}"/>
                </a:ext>
              </a:extLst>
            </p:cNvPr>
            <p:cNvSpPr/>
            <p:nvPr/>
          </p:nvSpPr>
          <p:spPr>
            <a:xfrm>
              <a:off x="4458787" y="2966654"/>
              <a:ext cx="681073" cy="40449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ko-KR" altLang="en-US" sz="20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역치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D390138-2F50-769F-856F-86B5A9EBE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485" y="853949"/>
            <a:ext cx="2374306" cy="263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1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2" grpId="0" animBg="1"/>
      <p:bldP spid="38" grpId="0" animBg="1"/>
      <p:bldP spid="44" grpId="0" animBg="1"/>
      <p:bldP spid="45" grpId="0" animBg="1"/>
      <p:bldP spid="50" grpId="0" animBg="1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6207522" y="2020796"/>
            <a:ext cx="2961565" cy="2961565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711185" y="2020796"/>
            <a:ext cx="2961565" cy="2961565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2" name="AutoShape 2" descr="ê´ë ¨ ì´ë¯¸ì§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ê´ë ¨ ì´ë¯¸ì§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3" name="Picture 5" descr="C:\Users\HHD\Downloads\29658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57" y="2837422"/>
            <a:ext cx="2656623" cy="13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30945" y="400772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뉴런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882125" y="2909943"/>
            <a:ext cx="3758739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 = </a:t>
            </a:r>
            <a:r>
              <a:rPr lang="en-US" altLang="ko-KR" sz="44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wx</a:t>
            </a:r>
            <a:r>
              <a:rPr lang="en-US" altLang="ko-KR" sz="4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+ b</a:t>
            </a:r>
          </a:p>
        </p:txBody>
      </p:sp>
      <p:sp>
        <p:nvSpPr>
          <p:cNvPr id="22" name="오른쪽 화살표 21"/>
          <p:cNvSpPr/>
          <p:nvPr/>
        </p:nvSpPr>
        <p:spPr>
          <a:xfrm>
            <a:off x="4462772" y="3233895"/>
            <a:ext cx="1146411" cy="773828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924313" y="3683771"/>
            <a:ext cx="15279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노드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선형모델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인공신경망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(Perceptron)</a:t>
            </a:r>
          </a:p>
        </p:txBody>
      </p:sp>
    </p:spTree>
    <p:extLst>
      <p:ext uri="{BB962C8B-B14F-4D97-AF65-F5344CB8AC3E}">
        <p14:creationId xmlns:p14="http://schemas.microsoft.com/office/powerpoint/2010/main" val="319051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/>
      <p:bldP spid="22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42002" y="2259952"/>
            <a:ext cx="4316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(Perceptron)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50030" y="3286524"/>
            <a:ext cx="6667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프랑크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로젠블라트가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1957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년에 고안한 개념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인공신경망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(Perceptron)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1054" y="4004621"/>
            <a:ext cx="9297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The Perceptron: A Probabilistic Model for Information Storage and Organization in the Brain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0099" y="3138985"/>
            <a:ext cx="9604035" cy="13511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2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인공신경망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2223602" y="872254"/>
                <a:ext cx="5434209" cy="650717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𝑏</m:t>
                      </m:r>
                    </m:oMath>
                  </m:oMathPara>
                </a14:m>
                <a:endParaRPr lang="en-US" altLang="ko-KR" sz="3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602" y="872254"/>
                <a:ext cx="5434209" cy="6507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4652289" y="3502947"/>
            <a:ext cx="1006207" cy="1006207"/>
            <a:chOff x="3469617" y="3058026"/>
            <a:chExt cx="1297201" cy="1297201"/>
          </a:xfrm>
        </p:grpSpPr>
        <p:sp>
          <p:nvSpPr>
            <p:cNvPr id="18" name="타원 17"/>
            <p:cNvSpPr/>
            <p:nvPr/>
          </p:nvSpPr>
          <p:spPr>
            <a:xfrm>
              <a:off x="3469617" y="3058026"/>
              <a:ext cx="1297201" cy="12972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/>
                <p:cNvSpPr/>
                <p:nvPr/>
              </p:nvSpPr>
              <p:spPr>
                <a:xfrm>
                  <a:off x="3872093" y="3244598"/>
                  <a:ext cx="691212" cy="842052"/>
                </a:xfrm>
                <a:prstGeom prst="rect">
                  <a:avLst/>
                </a:prstGeom>
              </p:spPr>
              <p:txBody>
                <a:bodyPr wrap="square" lIns="95781" tIns="47892" rIns="95781" bIns="47892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10X10 Bold" panose="020D0604000000000000" pitchFamily="50" charset="-127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altLang="ko-KR" sz="2000" b="1" dirty="0">
                    <a:solidFill>
                      <a:schemeClr val="tx1"/>
                    </a:solidFill>
                    <a:latin typeface="10X10 Bold" panose="020D0604000000000000" pitchFamily="50" charset="-127"/>
                    <a:ea typeface="10X10 Bold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19" name="직사각형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2093" y="3244598"/>
                  <a:ext cx="691212" cy="84205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그룹 3"/>
          <p:cNvGrpSpPr/>
          <p:nvPr/>
        </p:nvGrpSpPr>
        <p:grpSpPr>
          <a:xfrm>
            <a:off x="2134904" y="2188351"/>
            <a:ext cx="1064123" cy="1064123"/>
            <a:chOff x="807834" y="1955759"/>
            <a:chExt cx="1297201" cy="1297201"/>
          </a:xfrm>
          <a:solidFill>
            <a:srgbClr val="FFC000"/>
          </a:solidFill>
        </p:grpSpPr>
        <p:sp>
          <p:nvSpPr>
            <p:cNvPr id="20" name="타원 19"/>
            <p:cNvSpPr/>
            <p:nvPr/>
          </p:nvSpPr>
          <p:spPr>
            <a:xfrm>
              <a:off x="807834" y="1955759"/>
              <a:ext cx="1297201" cy="1297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직사각형 20"/>
                <p:cNvSpPr/>
                <p:nvPr/>
              </p:nvSpPr>
              <p:spPr>
                <a:xfrm>
                  <a:off x="1155008" y="2168516"/>
                  <a:ext cx="827689" cy="793245"/>
                </a:xfrm>
                <a:prstGeom prst="rect">
                  <a:avLst/>
                </a:prstGeom>
                <a:noFill/>
              </p:spPr>
              <p:txBody>
                <a:bodyPr wrap="square" lIns="95781" tIns="47892" rIns="95781" bIns="47892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10X10 Bold" panose="020D06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sz="3600" dirty="0">
                    <a:solidFill>
                      <a:schemeClr val="tx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21" name="직사각형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008" y="2168516"/>
                  <a:ext cx="827689" cy="79324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그룹 21"/>
          <p:cNvGrpSpPr/>
          <p:nvPr/>
        </p:nvGrpSpPr>
        <p:grpSpPr>
          <a:xfrm>
            <a:off x="2134904" y="4646090"/>
            <a:ext cx="1064123" cy="1064123"/>
            <a:chOff x="807834" y="1955759"/>
            <a:chExt cx="1297201" cy="1297201"/>
          </a:xfrm>
          <a:solidFill>
            <a:srgbClr val="FFC000"/>
          </a:solidFill>
        </p:grpSpPr>
        <p:sp>
          <p:nvSpPr>
            <p:cNvPr id="23" name="타원 22"/>
            <p:cNvSpPr/>
            <p:nvPr/>
          </p:nvSpPr>
          <p:spPr>
            <a:xfrm>
              <a:off x="807834" y="1955759"/>
              <a:ext cx="1297201" cy="1297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직사각형 23"/>
                <p:cNvSpPr/>
                <p:nvPr/>
              </p:nvSpPr>
              <p:spPr>
                <a:xfrm>
                  <a:off x="1138371" y="2151878"/>
                  <a:ext cx="827689" cy="793245"/>
                </a:xfrm>
                <a:prstGeom prst="rect">
                  <a:avLst/>
                </a:prstGeom>
                <a:noFill/>
              </p:spPr>
              <p:txBody>
                <a:bodyPr wrap="square" lIns="95781" tIns="47892" rIns="95781" bIns="47892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10X10 Bold" panose="020D06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ko-KR" sz="3600" dirty="0">
                    <a:solidFill>
                      <a:schemeClr val="tx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24" name="직사각형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371" y="2151878"/>
                  <a:ext cx="827689" cy="79324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" name="직선 연결선 5"/>
          <p:cNvCxnSpPr>
            <a:cxnSpLocks/>
            <a:stCxn id="20" idx="6"/>
          </p:cNvCxnSpPr>
          <p:nvPr/>
        </p:nvCxnSpPr>
        <p:spPr>
          <a:xfrm>
            <a:off x="3199027" y="2720413"/>
            <a:ext cx="1453262" cy="1083391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cxnSpLocks/>
            <a:stCxn id="23" idx="6"/>
          </p:cNvCxnSpPr>
          <p:nvPr/>
        </p:nvCxnSpPr>
        <p:spPr>
          <a:xfrm flipV="1">
            <a:off x="3199027" y="4174835"/>
            <a:ext cx="1453262" cy="1003317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3724933" y="2567685"/>
                <a:ext cx="776965" cy="650717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3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933" y="2567685"/>
                <a:ext cx="776965" cy="650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3772889" y="4704202"/>
                <a:ext cx="776965" cy="650717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3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889" y="4704202"/>
                <a:ext cx="776965" cy="6507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연결선 42"/>
          <p:cNvCxnSpPr/>
          <p:nvPr/>
        </p:nvCxnSpPr>
        <p:spPr>
          <a:xfrm flipV="1">
            <a:off x="5658496" y="3996270"/>
            <a:ext cx="1224286" cy="9780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/>
              <p:cNvSpPr/>
              <p:nvPr/>
            </p:nvSpPr>
            <p:spPr>
              <a:xfrm>
                <a:off x="7066293" y="3502824"/>
                <a:ext cx="488852" cy="773828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4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𝑦</m:t>
                      </m:r>
                    </m:oMath>
                  </m:oMathPara>
                </a14:m>
                <a:endParaRPr lang="en-US" altLang="ko-KR" sz="44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5" name="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293" y="3502824"/>
                <a:ext cx="488852" cy="7738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619A4B8-16F0-4D46-94F3-DFED13D49A17}"/>
                  </a:ext>
                </a:extLst>
              </p:cNvPr>
              <p:cNvSpPr/>
              <p:nvPr/>
            </p:nvSpPr>
            <p:spPr>
              <a:xfrm>
                <a:off x="5399733" y="3118586"/>
                <a:ext cx="678972" cy="650717"/>
              </a:xfrm>
              <a:prstGeom prst="rect">
                <a:avLst/>
              </a:prstGeom>
              <a:noFill/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accent4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𝑏</m:t>
                      </m:r>
                    </m:oMath>
                  </m:oMathPara>
                </a14:m>
                <a:endParaRPr lang="en-US" altLang="ko-KR" sz="3600" dirty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619A4B8-16F0-4D46-94F3-DFED13D49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733" y="3118586"/>
                <a:ext cx="678972" cy="6507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651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599568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인공신경망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4984913" y="1024306"/>
                <a:ext cx="4405678" cy="589162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𝑦</m:t>
                      </m:r>
                      <m:r>
                        <a:rPr lang="en-US" altLang="ko-KR" sz="32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32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+</m:t>
                      </m:r>
                      <m:r>
                        <a:rPr lang="en-US" altLang="ko-KR" sz="32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𝑏</m:t>
                      </m:r>
                    </m:oMath>
                  </m:oMathPara>
                </a14:m>
                <a:endParaRPr lang="en-US" altLang="ko-KR" sz="32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913" y="1024306"/>
                <a:ext cx="4405678" cy="5891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/>
          <p:cNvCxnSpPr/>
          <p:nvPr/>
        </p:nvCxnSpPr>
        <p:spPr>
          <a:xfrm flipV="1">
            <a:off x="1278843" y="2620755"/>
            <a:ext cx="0" cy="180977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1278843" y="4435907"/>
            <a:ext cx="1760356" cy="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86464" y="2205467"/>
            <a:ext cx="1184757" cy="40449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반응 값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78463" y="4630556"/>
            <a:ext cx="1504608" cy="40449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자극의 크기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5" name="꺾인 연결선 34"/>
          <p:cNvCxnSpPr/>
          <p:nvPr/>
        </p:nvCxnSpPr>
        <p:spPr>
          <a:xfrm flipV="1">
            <a:off x="1278843" y="3336582"/>
            <a:ext cx="1487607" cy="1085678"/>
          </a:xfrm>
          <a:prstGeom prst="bentConnector3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704082" y="4457017"/>
            <a:ext cx="681073" cy="40449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역치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7088250" y="1856351"/>
            <a:ext cx="0" cy="674403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4885411" y="2841975"/>
                <a:ext cx="4405678" cy="1512492"/>
              </a:xfrm>
              <a:prstGeom prst="rect">
                <a:avLst/>
              </a:prstGeom>
              <a:ln w="28575">
                <a:solidFill>
                  <a:schemeClr val="bg1"/>
                </a:solidFill>
              </a:ln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4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dPr>
                        <m:e>
                          <m:r>
                            <a:rPr lang="en-US" altLang="ko-KR" sz="4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-KR" sz="4400" b="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rgbClr val="FFC000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Activation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 function</a:t>
                </a:r>
              </a:p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(</a:t>
                </a:r>
                <a:r>
                  <a:rPr lang="ko-KR" altLang="en-US" sz="2400" dirty="0" err="1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활성화함수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411" y="2841975"/>
                <a:ext cx="4405678" cy="1512492"/>
              </a:xfrm>
              <a:prstGeom prst="rect">
                <a:avLst/>
              </a:prstGeom>
              <a:blipFill>
                <a:blip r:embed="rId3"/>
                <a:stretch>
                  <a:fillRect b="-7115"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직사각형 41"/>
          <p:cNvSpPr/>
          <p:nvPr/>
        </p:nvSpPr>
        <p:spPr>
          <a:xfrm>
            <a:off x="3264456" y="3134363"/>
            <a:ext cx="1282624" cy="92771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==</a:t>
            </a:r>
          </a:p>
        </p:txBody>
      </p:sp>
    </p:spTree>
    <p:extLst>
      <p:ext uri="{BB962C8B-B14F-4D97-AF65-F5344CB8AC3E}">
        <p14:creationId xmlns:p14="http://schemas.microsoft.com/office/powerpoint/2010/main" val="1045025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8668</TotalTime>
  <Words>1269</Words>
  <Application>Microsoft Office PowerPoint</Application>
  <PresentationFormat>A4 용지(210x297mm)</PresentationFormat>
  <Paragraphs>480</Paragraphs>
  <Slides>28</Slides>
  <Notes>20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나눔스퀘어라운드 ExtraBold</vt:lpstr>
      <vt:lpstr>Arial</vt:lpstr>
      <vt:lpstr>맑은 고딕</vt:lpstr>
      <vt:lpstr>Wingdings</vt:lpstr>
      <vt:lpstr>10X10 Bold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smhrd</cp:lastModifiedBy>
  <cp:revision>387</cp:revision>
  <dcterms:created xsi:type="dcterms:W3CDTF">2018-05-09T06:13:43Z</dcterms:created>
  <dcterms:modified xsi:type="dcterms:W3CDTF">2023-08-25T00:19:03Z</dcterms:modified>
</cp:coreProperties>
</file>